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4"/>
    <p:sldMasterId id="2147483684" r:id="rId5"/>
  </p:sldMasterIdLst>
  <p:notesMasterIdLst>
    <p:notesMasterId r:id="rId24"/>
  </p:notesMasterIdLst>
  <p:handoutMasterIdLst>
    <p:handoutMasterId r:id="rId25"/>
  </p:handoutMasterIdLst>
  <p:sldIdLst>
    <p:sldId id="322" r:id="rId6"/>
    <p:sldId id="339" r:id="rId7"/>
    <p:sldId id="323" r:id="rId8"/>
    <p:sldId id="262" r:id="rId9"/>
    <p:sldId id="324" r:id="rId10"/>
    <p:sldId id="325" r:id="rId11"/>
    <p:sldId id="326" r:id="rId12"/>
    <p:sldId id="327" r:id="rId13"/>
    <p:sldId id="328" r:id="rId14"/>
    <p:sldId id="330" r:id="rId15"/>
    <p:sldId id="331" r:id="rId16"/>
    <p:sldId id="332" r:id="rId17"/>
    <p:sldId id="333" r:id="rId18"/>
    <p:sldId id="334" r:id="rId19"/>
    <p:sldId id="335" r:id="rId20"/>
    <p:sldId id="336" r:id="rId21"/>
    <p:sldId id="337" r:id="rId22"/>
    <p:sldId id="338" r:id="rId23"/>
  </p:sldIdLst>
  <p:sldSz cx="12188825" cy="6858000"/>
  <p:notesSz cx="6858000" cy="9144000"/>
  <p:custDataLst>
    <p:tags r:id="rId26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FB7EE36-0F4F-4388-8AA7-8C118F056473}">
          <p14:sldIdLst>
            <p14:sldId id="322"/>
            <p14:sldId id="339"/>
            <p14:sldId id="323"/>
          </p14:sldIdLst>
        </p14:section>
        <p14:section name="Step 1" id="{624799F4-36CE-4C5F-BE27-EA454C9614C4}">
          <p14:sldIdLst>
            <p14:sldId id="262"/>
            <p14:sldId id="324"/>
            <p14:sldId id="325"/>
          </p14:sldIdLst>
        </p14:section>
        <p14:section name="Steps 2 &amp; 3" id="{1D87359E-DE74-4CB7-97A1-C8AF357E2E51}">
          <p14:sldIdLst>
            <p14:sldId id="326"/>
            <p14:sldId id="327"/>
            <p14:sldId id="328"/>
          </p14:sldIdLst>
        </p14:section>
        <p14:section name="Steps 4 &amp; 5" id="{7C9FE696-9C6A-4ACE-A744-AEA29FB515A5}">
          <p14:sldIdLst>
            <p14:sldId id="330"/>
            <p14:sldId id="331"/>
            <p14:sldId id="332"/>
          </p14:sldIdLst>
        </p14:section>
        <p14:section name="Steps 6 &amp; 7" id="{DDCCA5F8-1A09-43B3-9F03-0E215E1528E6}">
          <p14:sldIdLst>
            <p14:sldId id="333"/>
            <p14:sldId id="334"/>
            <p14:sldId id="335"/>
          </p14:sldIdLst>
        </p14:section>
        <p14:section name="Step 8" id="{42F2DDAF-BA78-47A6-BFBB-BC4026C883CA}">
          <p14:sldIdLst>
            <p14:sldId id="336"/>
            <p14:sldId id="337"/>
            <p14:sldId id="33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4030">
          <p15:clr>
            <a:srgbClr val="A4A3A4"/>
          </p15:clr>
        </p15:guide>
        <p15:guide id="3" orient="horz" pos="1200">
          <p15:clr>
            <a:srgbClr val="A4A3A4"/>
          </p15:clr>
        </p15:guide>
        <p15:guide id="4" orient="horz" pos="1008">
          <p15:clr>
            <a:srgbClr val="A4A3A4"/>
          </p15:clr>
        </p15:guide>
        <p15:guide id="5" orient="horz" pos="3792">
          <p15:clr>
            <a:srgbClr val="A4A3A4"/>
          </p15:clr>
        </p15:guide>
        <p15:guide id="6" orient="horz">
          <p15:clr>
            <a:srgbClr val="A4A3A4"/>
          </p15:clr>
        </p15:guide>
        <p15:guide id="7" orient="horz" pos="3360">
          <p15:clr>
            <a:srgbClr val="A4A3A4"/>
          </p15:clr>
        </p15:guide>
        <p15:guide id="8" orient="horz" pos="3312">
          <p15:clr>
            <a:srgbClr val="A4A3A4"/>
          </p15:clr>
        </p15:guide>
        <p15:guide id="9" orient="horz" pos="240">
          <p15:clr>
            <a:srgbClr val="A4A3A4"/>
          </p15:clr>
        </p15:guide>
        <p15:guide id="10" orient="horz" pos="432">
          <p15:clr>
            <a:srgbClr val="A4A3A4"/>
          </p15:clr>
        </p15:guide>
        <p15:guide id="11" orient="horz" pos="2784">
          <p15:clr>
            <a:srgbClr val="A4A3A4"/>
          </p15:clr>
        </p15:guide>
        <p15:guide id="12" pos="3839">
          <p15:clr>
            <a:srgbClr val="A4A3A4"/>
          </p15:clr>
        </p15:guide>
        <p15:guide id="13" pos="959">
          <p15:clr>
            <a:srgbClr val="A4A3A4"/>
          </p15:clr>
        </p15:guide>
        <p15:guide id="14" pos="6143">
          <p15:clr>
            <a:srgbClr val="A4A3A4"/>
          </p15:clr>
        </p15:guide>
        <p15:guide id="15" pos="1247">
          <p15:clr>
            <a:srgbClr val="A4A3A4"/>
          </p15:clr>
        </p15:guide>
        <p15:guide id="16" pos="7007">
          <p15:clr>
            <a:srgbClr val="A4A3A4"/>
          </p15:clr>
        </p15:guide>
        <p15:guide id="17" pos="5855">
          <p15:clr>
            <a:srgbClr val="A4A3A4"/>
          </p15:clr>
        </p15:guide>
        <p15:guide id="18" pos="671">
          <p15:clr>
            <a:srgbClr val="A4A3A4"/>
          </p15:clr>
        </p15:guide>
        <p15:guide id="19" pos="7151">
          <p15:clr>
            <a:srgbClr val="A4A3A4"/>
          </p15:clr>
        </p15:guide>
        <p15:guide id="20" pos="311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3" autoAdjust="0"/>
    <p:restoredTop sz="94581" autoAdjust="0"/>
  </p:normalViewPr>
  <p:slideViewPr>
    <p:cSldViewPr showGuides="1">
      <p:cViewPr>
        <p:scale>
          <a:sx n="66" d="100"/>
          <a:sy n="66" d="100"/>
        </p:scale>
        <p:origin x="38" y="-533"/>
      </p:cViewPr>
      <p:guideLst>
        <p:guide orient="horz" pos="2160"/>
        <p:guide orient="horz" pos="4030"/>
        <p:guide orient="horz" pos="1200"/>
        <p:guide orient="horz" pos="1008"/>
        <p:guide orient="horz" pos="3792"/>
        <p:guide orient="horz"/>
        <p:guide orient="horz" pos="3360"/>
        <p:guide orient="horz" pos="3312"/>
        <p:guide orient="horz" pos="240"/>
        <p:guide orient="horz" pos="432"/>
        <p:guide orient="horz" pos="2784"/>
        <p:guide pos="3839"/>
        <p:guide pos="959"/>
        <p:guide pos="6143"/>
        <p:guide pos="1247"/>
        <p:guide pos="7007"/>
        <p:guide pos="5855"/>
        <p:guide pos="671"/>
        <p:guide pos="7151"/>
        <p:guide pos="311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79" d="100"/>
          <a:sy n="79" d="100"/>
        </p:scale>
        <p:origin x="2496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tags" Target="tags/tag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notesMaster" Target="notesMasters/notesMaster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088EAF-6ECA-4616-85EF-35AA19C641F3}" type="datetimeFigureOut">
              <a:rPr lang="en-US"/>
              <a:t>5/3/2023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F912AB-2776-42F2-A957-313FC7EFEDB9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320657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BD2D7A-D230-4F91-BD59-0A39C2703BA8}" type="datetimeFigureOut">
              <a:rPr lang="en-US"/>
              <a:t>5/3/2023</a:t>
            </a:fld>
            <a:endParaRPr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3199CD-3E1B-4AE6-990F-76F925F5EA9F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76579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29553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 bwMode="ltGray"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5214" y="1828800"/>
            <a:ext cx="8229600" cy="2895600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6600" b="1" cap="none" spc="0">
                <a:ln w="9525">
                  <a:noFill/>
                  <a:prstDash val="solid"/>
                </a:ln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5213" y="4800600"/>
            <a:ext cx="8229600" cy="12192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b="1" cap="all" spc="200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100"/>
            </a:lvl1pPr>
          </a:lstStyle>
          <a:p>
            <a:fld id="{1D2498CD-A622-4ACC-98D8-8365C1B868F0}" type="datetime1">
              <a:rPr lang="en-US" smtClean="0"/>
              <a:pPr/>
              <a:t>5/3/2023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100"/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100"/>
            </a:lvl1pPr>
          </a:lstStyle>
          <a:p>
            <a:fld id="{2A013F82-EE5E-44EE-A61D-E31C6657F26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7807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2CF6B-193C-4CEB-9860-F1C5F0818FA3}" type="datetime1">
              <a:rPr lang="en-US" smtClean="0"/>
              <a:t>5/3/2023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3959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42412" y="381001"/>
            <a:ext cx="1524001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2412" y="381001"/>
            <a:ext cx="7391399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6CBC3-4EDC-4C84-BDD0-15F2AD890B92}" type="datetime1">
              <a:rPr lang="en-US" smtClean="0"/>
              <a:t>5/3/2023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9305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14370" y="4434840"/>
            <a:ext cx="4940484" cy="1122202"/>
          </a:xfrm>
        </p:spPr>
        <p:txBody>
          <a:bodyPr anchor="b">
            <a:noAutofit/>
          </a:bodyPr>
          <a:lstStyle>
            <a:lvl1pPr algn="l">
              <a:defRPr sz="3599" spc="15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4370" y="5586890"/>
            <a:ext cx="4940483" cy="396660"/>
          </a:xfrm>
        </p:spPr>
        <p:txBody>
          <a:bodyPr>
            <a:normAutofit/>
          </a:bodyPr>
          <a:lstStyle>
            <a:lvl1pPr marL="0" indent="0" algn="l">
              <a:buNone/>
              <a:defRPr sz="1600"/>
            </a:lvl1pPr>
            <a:lvl2pPr marL="457063" indent="0" algn="ctr">
              <a:buNone/>
              <a:defRPr sz="1999"/>
            </a:lvl2pPr>
            <a:lvl3pPr marL="914126" indent="0" algn="ctr">
              <a:buNone/>
              <a:defRPr sz="1799"/>
            </a:lvl3pPr>
            <a:lvl4pPr marL="1371189" indent="0" algn="ctr">
              <a:buNone/>
              <a:defRPr sz="1600"/>
            </a:lvl4pPr>
            <a:lvl5pPr marL="1828251" indent="0" algn="ctr">
              <a:buNone/>
              <a:defRPr sz="1600"/>
            </a:lvl5pPr>
            <a:lvl6pPr marL="2285314" indent="0" algn="ctr">
              <a:buNone/>
              <a:defRPr sz="1600"/>
            </a:lvl6pPr>
            <a:lvl7pPr marL="2742377" indent="0" algn="ctr">
              <a:buNone/>
              <a:defRPr sz="1600"/>
            </a:lvl7pPr>
            <a:lvl8pPr marL="3199440" indent="0" algn="ctr">
              <a:buNone/>
              <a:defRPr sz="1600"/>
            </a:lvl8pPr>
            <a:lvl9pPr marL="3656503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04F1E16-9A84-4D0E-9706-79C396AF6A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1"/>
            <a:ext cx="9485841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441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514C6BF-376E-43E8-881D-2E76742699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5487386" y="0"/>
            <a:ext cx="670143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153" y="1020446"/>
            <a:ext cx="2894846" cy="1325563"/>
          </a:xfrm>
        </p:spPr>
        <p:txBody>
          <a:bodyPr anchor="b">
            <a:normAutofit/>
          </a:bodyPr>
          <a:lstStyle>
            <a:lvl1pPr>
              <a:defRPr sz="2799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153" y="2924176"/>
            <a:ext cx="2894846" cy="2519363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1pPr>
            <a:lvl2pPr marL="457063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2pPr>
            <a:lvl3pPr marL="914126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3pPr>
            <a:lvl4pPr marL="1371189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4pPr>
            <a:lvl5pPr marL="1828251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9F5093-3C53-4152-B8FE-0522E0795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153" y="6356351"/>
            <a:ext cx="9849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191" y="6356350"/>
            <a:ext cx="2482195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4863" y="6356351"/>
            <a:ext cx="987295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87490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1720" y="1671639"/>
            <a:ext cx="5110419" cy="1204912"/>
          </a:xfrm>
        </p:spPr>
        <p:txBody>
          <a:bodyPr anchor="b">
            <a:normAutofit/>
          </a:bodyPr>
          <a:lstStyle>
            <a:lvl1pPr>
              <a:defRPr lang="en-US" sz="2799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1720" y="3660774"/>
            <a:ext cx="5110419" cy="1525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063" indent="0">
              <a:buNone/>
              <a:defRPr sz="19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11EBF9-6826-475B-8079-C11128991B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7981" y="6356351"/>
            <a:ext cx="1218883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B726A3-DF54-47D2-8C3A-34FD43A19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63158" y="6356351"/>
            <a:ext cx="3478894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CD125A-4493-4967-9146-841D0EF3B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7A1CF8B-3479-49A3-A30E-2F2ECE962075}"/>
              </a:ext>
            </a:extLst>
          </p:cNvPr>
          <p:cNvGrpSpPr/>
          <p:nvPr userDrawn="1"/>
        </p:nvGrpSpPr>
        <p:grpSpPr>
          <a:xfrm>
            <a:off x="6951439" y="-25401"/>
            <a:ext cx="5237386" cy="6902451"/>
            <a:chOff x="6953250" y="-25401"/>
            <a:chExt cx="5238750" cy="6902451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9FBD260-5143-4B12-B9F8-33E48D548909}"/>
                </a:ext>
              </a:extLst>
            </p:cNvPr>
            <p:cNvCxnSpPr/>
            <p:nvPr userDrawn="1"/>
          </p:nvCxnSpPr>
          <p:spPr>
            <a:xfrm>
              <a:off x="9096375" y="1497012"/>
              <a:ext cx="30956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87F08D6-2CA7-4A5A-BE34-07113DCA535D}"/>
                </a:ext>
              </a:extLst>
            </p:cNvPr>
            <p:cNvCxnSpPr/>
            <p:nvPr userDrawn="1"/>
          </p:nvCxnSpPr>
          <p:spPr>
            <a:xfrm flipH="1">
              <a:off x="6953250" y="-25401"/>
              <a:ext cx="3790950" cy="690245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7193033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Brea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89529" y="2148841"/>
            <a:ext cx="4178482" cy="1715531"/>
          </a:xfrm>
        </p:spPr>
        <p:txBody>
          <a:bodyPr anchor="b">
            <a:noAutofit/>
          </a:bodyPr>
          <a:lstStyle>
            <a:lvl1pPr algn="l">
              <a:defRPr sz="3599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89529" y="3962003"/>
            <a:ext cx="4178482" cy="365125"/>
          </a:xfrm>
        </p:spPr>
        <p:txBody>
          <a:bodyPr>
            <a:norm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</a:defRPr>
            </a:lvl1pPr>
            <a:lvl2pPr marL="457063" indent="0" algn="ctr">
              <a:buNone/>
              <a:defRPr sz="1999"/>
            </a:lvl2pPr>
            <a:lvl3pPr marL="914126" indent="0" algn="ctr">
              <a:buNone/>
              <a:defRPr sz="1799"/>
            </a:lvl3pPr>
            <a:lvl4pPr marL="1371189" indent="0" algn="ctr">
              <a:buNone/>
              <a:defRPr sz="1600"/>
            </a:lvl4pPr>
            <a:lvl5pPr marL="1828251" indent="0" algn="ctr">
              <a:buNone/>
              <a:defRPr sz="1600"/>
            </a:lvl5pPr>
            <a:lvl6pPr marL="2285314" indent="0" algn="ctr">
              <a:buNone/>
              <a:defRPr sz="1600"/>
            </a:lvl6pPr>
            <a:lvl7pPr marL="2742377" indent="0" algn="ctr">
              <a:buNone/>
              <a:defRPr sz="1600"/>
            </a:lvl7pPr>
            <a:lvl8pPr marL="3199440" indent="0" algn="ctr">
              <a:buNone/>
              <a:defRPr sz="1600"/>
            </a:lvl8pPr>
            <a:lvl9pPr marL="3656503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05D2CCB-CCFC-4A8A-ADA9-C1E4D13B96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539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2690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799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hart Placeholder 6">
            <a:extLst>
              <a:ext uri="{FF2B5EF4-FFF2-40B4-BE49-F238E27FC236}">
                <a16:creationId xmlns:a16="http://schemas.microsoft.com/office/drawing/2014/main" id="{08AF2DB4-A973-4307-B59C-6058A138835C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837982" y="2111608"/>
            <a:ext cx="10512862" cy="3744912"/>
          </a:xfrm>
        </p:spPr>
        <p:txBody>
          <a:bodyPr/>
          <a:lstStyle/>
          <a:p>
            <a:r>
              <a:rPr lang="en-US"/>
              <a:t>Click icon to add chart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563540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799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837982" y="2111382"/>
            <a:ext cx="10512862" cy="3744913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34860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AEE644D4-F9A4-4237-BD5C-4B97ABA933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5580196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FF67A8-55FA-435D-A18C-96D63D22B5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6512" y="2809876"/>
            <a:ext cx="6694331" cy="1909763"/>
          </a:xfrm>
        </p:spPr>
        <p:txBody>
          <a:bodyPr anchor="b">
            <a:normAutofit/>
          </a:bodyPr>
          <a:lstStyle>
            <a:lvl1pPr>
              <a:defRPr lang="en-US" sz="2799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104828DA-5EC5-4A00-9A7B-CD9668EF24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56512" y="5028804"/>
            <a:ext cx="6694330" cy="365125"/>
          </a:xfrm>
        </p:spPr>
        <p:txBody>
          <a:bodyPr anchor="b">
            <a:normAutofit/>
          </a:bodyPr>
          <a:lstStyle>
            <a:lvl1pPr marL="0" indent="0" algn="l">
              <a:buNone/>
              <a:defRPr sz="1600">
                <a:solidFill>
                  <a:schemeClr val="bg2">
                    <a:lumMod val="50000"/>
                  </a:schemeClr>
                </a:solidFill>
              </a:defRPr>
            </a:lvl1pPr>
            <a:lvl2pPr marL="457063" indent="0" algn="ctr">
              <a:buNone/>
              <a:defRPr sz="1999"/>
            </a:lvl2pPr>
            <a:lvl3pPr marL="914126" indent="0" algn="ctr">
              <a:buNone/>
              <a:defRPr sz="1799"/>
            </a:lvl3pPr>
            <a:lvl4pPr marL="1371189" indent="0" algn="ctr">
              <a:buNone/>
              <a:defRPr sz="1600"/>
            </a:lvl4pPr>
            <a:lvl5pPr marL="1828251" indent="0" algn="ctr">
              <a:buNone/>
              <a:defRPr sz="1600"/>
            </a:lvl5pPr>
            <a:lvl6pPr marL="2285314" indent="0" algn="ctr">
              <a:buNone/>
              <a:defRPr sz="1600"/>
            </a:lvl6pPr>
            <a:lvl7pPr marL="2742377" indent="0" algn="ctr">
              <a:buNone/>
              <a:defRPr sz="1600"/>
            </a:lvl7pPr>
            <a:lvl8pPr marL="3199440" indent="0" algn="ctr">
              <a:buNone/>
              <a:defRPr sz="1600"/>
            </a:lvl8pPr>
            <a:lvl9pPr marL="3656503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303E9A-96BC-4283-A6E1-5948AEB119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75556" y="6356351"/>
            <a:ext cx="1695008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A19C49-052B-4D3E-B227-1D787463C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1943" y="6356351"/>
            <a:ext cx="2542513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5E724A-95F0-41B6-A77E-EDD067272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55835" y="6356351"/>
            <a:ext cx="1695008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DAC7E4E-FE06-4E90-8107-6B543E551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 flipV="1">
            <a:off x="2209225" y="0"/>
            <a:ext cx="2437765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689585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4 Peop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4665" y="892178"/>
            <a:ext cx="8419495" cy="1325563"/>
          </a:xfrm>
        </p:spPr>
        <p:txBody>
          <a:bodyPr>
            <a:normAutofit/>
          </a:bodyPr>
          <a:lstStyle>
            <a:lvl1pPr algn="ctr">
              <a:defRPr lang="en-US" sz="2799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86794" y="2886075"/>
            <a:ext cx="1845030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28249" y="5084525"/>
            <a:ext cx="2317103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486794" y="5464115"/>
            <a:ext cx="184503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35916" y="2886075"/>
            <a:ext cx="1845030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577368" y="5084525"/>
            <a:ext cx="2330209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35914" y="5478797"/>
            <a:ext cx="1855466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8" name="Picture Placeholder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25931" y="2886075"/>
            <a:ext cx="1845030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pPr lvl="1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067384" y="5084525"/>
            <a:ext cx="2317103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325930" y="5478797"/>
            <a:ext cx="184503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745181" y="2886075"/>
            <a:ext cx="1845030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486635" y="5084525"/>
            <a:ext cx="2317102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5180" y="5464115"/>
            <a:ext cx="1845029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3C911F2-9041-416A-B83C-F23B354E06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332340" y="1"/>
            <a:ext cx="4856485" cy="1724025"/>
            <a:chOff x="7334250" y="0"/>
            <a:chExt cx="4857750" cy="1724025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E4B72DA-52CB-4D39-A342-8857B4D959B2}"/>
                </a:ext>
              </a:extLst>
            </p:cNvPr>
            <p:cNvCxnSpPr/>
            <p:nvPr userDrawn="1"/>
          </p:nvCxnSpPr>
          <p:spPr>
            <a:xfrm flipH="1" flipV="1">
              <a:off x="7334250" y="0"/>
              <a:ext cx="485775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1D9BCDA-DFB7-41A4-A7C7-CEE86CEDCBE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487150" y="0"/>
              <a:ext cx="704850" cy="17240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24080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EBF3DB-CE40-42F4-BAF4-5D73D1160093}" type="datetime1">
              <a:rPr lang="en-US" smtClean="0"/>
              <a:t>5/3/2023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8807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8 Peo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187AAB93-862D-455E-9E73-3D0DAEFDED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473953"/>
            <a:ext cx="12188825" cy="5621336"/>
            <a:chOff x="0" y="473953"/>
            <a:chExt cx="12192000" cy="5621336"/>
          </a:xfrm>
        </p:grpSpPr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B0DFD584-E5CF-41EF-B51E-679CE22DDF9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0" y="473953"/>
              <a:ext cx="2057400" cy="1647825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E5C02DDF-25A6-42C7-9525-F279CE2095C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049000" y="5180889"/>
              <a:ext cx="1143000" cy="91440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4665" y="892178"/>
            <a:ext cx="8419495" cy="1325563"/>
          </a:xfrm>
        </p:spPr>
        <p:txBody>
          <a:bodyPr>
            <a:normAutofit/>
          </a:bodyPr>
          <a:lstStyle>
            <a:lvl1pPr algn="ctr">
              <a:defRPr lang="en-US" sz="2799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876687" y="2428875"/>
            <a:ext cx="1066522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499777" y="3654379"/>
            <a:ext cx="1828324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499777" y="3809748"/>
            <a:ext cx="1828324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25170" y="2428875"/>
            <a:ext cx="1066522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48259" y="3654379"/>
            <a:ext cx="1828324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48259" y="3809748"/>
            <a:ext cx="1828324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Picture Placeholder 10">
            <a:extLst>
              <a:ext uri="{FF2B5EF4-FFF2-40B4-BE49-F238E27FC236}">
                <a16:creationId xmlns:a16="http://schemas.microsoft.com/office/drawing/2014/main" id="{1938DB4D-239F-4E8E-8802-0470B0131189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6653851" y="2428875"/>
            <a:ext cx="1066522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196741" y="3654379"/>
            <a:ext cx="2104587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094412" y="3809748"/>
            <a:ext cx="229925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134435" y="2428875"/>
            <a:ext cx="1066522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757525" y="3654379"/>
            <a:ext cx="1828324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2203" y="3809748"/>
            <a:ext cx="184364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5" name="Picture Placeholder 10">
            <a:extLst>
              <a:ext uri="{FF2B5EF4-FFF2-40B4-BE49-F238E27FC236}">
                <a16:creationId xmlns:a16="http://schemas.microsoft.com/office/drawing/2014/main" id="{1EBAEB1D-A7F9-4F90-B642-4277D3802BA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876687" y="4287711"/>
            <a:ext cx="1066522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22930C5B-603C-494E-A467-8B394D01D406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1499777" y="5513215"/>
            <a:ext cx="1828324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2" name="Text Placeholder 2">
            <a:extLst>
              <a:ext uri="{FF2B5EF4-FFF2-40B4-BE49-F238E27FC236}">
                <a16:creationId xmlns:a16="http://schemas.microsoft.com/office/drawing/2014/main" id="{540C455F-A23B-493F-B95E-AB485D91DA6A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1499777" y="5668584"/>
            <a:ext cx="1828324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6" name="Picture Placeholder 10">
            <a:extLst>
              <a:ext uri="{FF2B5EF4-FFF2-40B4-BE49-F238E27FC236}">
                <a16:creationId xmlns:a16="http://schemas.microsoft.com/office/drawing/2014/main" id="{9461A69E-14C8-4325-89AF-D4257C1C05B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225170" y="4287711"/>
            <a:ext cx="1066522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9" name="Text Placeholder 2">
            <a:extLst>
              <a:ext uri="{FF2B5EF4-FFF2-40B4-BE49-F238E27FC236}">
                <a16:creationId xmlns:a16="http://schemas.microsoft.com/office/drawing/2014/main" id="{6D1C374C-DAF7-40EF-B279-4EC7A2AFE6A2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3848259" y="5513215"/>
            <a:ext cx="1828324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3" name="Text Placeholder 2">
            <a:extLst>
              <a:ext uri="{FF2B5EF4-FFF2-40B4-BE49-F238E27FC236}">
                <a16:creationId xmlns:a16="http://schemas.microsoft.com/office/drawing/2014/main" id="{421FF438-E4E8-4643-BCB3-4A1C12429042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3848259" y="5668584"/>
            <a:ext cx="1828324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3" name="Picture Placeholder 10">
            <a:extLst>
              <a:ext uri="{FF2B5EF4-FFF2-40B4-BE49-F238E27FC236}">
                <a16:creationId xmlns:a16="http://schemas.microsoft.com/office/drawing/2014/main" id="{E029C5CA-EDDA-4BF9-9051-8B09E98EE1E2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6653851" y="4287711"/>
            <a:ext cx="1066522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0" name="Text Placeholder 2">
            <a:extLst>
              <a:ext uri="{FF2B5EF4-FFF2-40B4-BE49-F238E27FC236}">
                <a16:creationId xmlns:a16="http://schemas.microsoft.com/office/drawing/2014/main" id="{D4FEDD19-A7BA-45BB-93A0-F1E896C9F26D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6338275" y="5513215"/>
            <a:ext cx="1828324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4" name="Text Placeholder 2">
            <a:extLst>
              <a:ext uri="{FF2B5EF4-FFF2-40B4-BE49-F238E27FC236}">
                <a16:creationId xmlns:a16="http://schemas.microsoft.com/office/drawing/2014/main" id="{A12F0175-7AEE-46B1-9590-D4A427680DC7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6338275" y="5668584"/>
            <a:ext cx="1813002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8" name="Picture Placeholder 10">
            <a:extLst>
              <a:ext uri="{FF2B5EF4-FFF2-40B4-BE49-F238E27FC236}">
                <a16:creationId xmlns:a16="http://schemas.microsoft.com/office/drawing/2014/main" id="{622ED9F4-EB9B-4588-8501-BFECB846EE73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9134435" y="4287711"/>
            <a:ext cx="1066522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1" name="Text Placeholder 2">
            <a:extLst>
              <a:ext uri="{FF2B5EF4-FFF2-40B4-BE49-F238E27FC236}">
                <a16:creationId xmlns:a16="http://schemas.microsoft.com/office/drawing/2014/main" id="{5026D39F-46AB-4680-9A52-F367344A3531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8757525" y="5513215"/>
            <a:ext cx="1828324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5" name="Text Placeholder 2">
            <a:extLst>
              <a:ext uri="{FF2B5EF4-FFF2-40B4-BE49-F238E27FC236}">
                <a16:creationId xmlns:a16="http://schemas.microsoft.com/office/drawing/2014/main" id="{04E11FE2-6320-4E8C-A5B3-8104AF329ADA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8742203" y="5668584"/>
            <a:ext cx="184364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29134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E786F69D-D4FA-4075-A7EC-8D31A184F6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590125" cy="1027906"/>
            <a:chOff x="0" y="0"/>
            <a:chExt cx="2590800" cy="1027906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6988B2D-0240-4256-8268-4B9FF1E72363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0"/>
              <a:ext cx="259080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8EEAAE1-3D04-41C3-B2D2-B3BEF34C3B27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704850" cy="10279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799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SmartArt Placeholder 6">
            <a:extLst>
              <a:ext uri="{FF2B5EF4-FFF2-40B4-BE49-F238E27FC236}">
                <a16:creationId xmlns:a16="http://schemas.microsoft.com/office/drawing/2014/main" id="{156CA116-0F6E-4EE9-B34F-03BA07161A7A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>
          <a:xfrm>
            <a:off x="837982" y="2111376"/>
            <a:ext cx="10512862" cy="3744913"/>
          </a:xfrm>
        </p:spPr>
        <p:txBody>
          <a:bodyPr/>
          <a:lstStyle/>
          <a:p>
            <a:r>
              <a:rPr lang="en-US"/>
              <a:t>Click icon to add SmartArt graphic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90975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raphic 10">
            <a:extLst>
              <a:ext uri="{FF2B5EF4-FFF2-40B4-BE49-F238E27FC236}">
                <a16:creationId xmlns:a16="http://schemas.microsoft.com/office/drawing/2014/main" id="{9D2AF524-D4B4-4A3A-9CE4-EDAFE1D5A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13334" y="0"/>
            <a:ext cx="10075491" cy="6858000"/>
          </a:xfrm>
          <a:custGeom>
            <a:avLst/>
            <a:gdLst>
              <a:gd name="connsiteX0" fmla="*/ 3793236 w 10078116"/>
              <a:gd name="connsiteY0" fmla="*/ 6858000 h 6858000"/>
              <a:gd name="connsiteX1" fmla="*/ 0 w 10078116"/>
              <a:gd name="connsiteY1" fmla="*/ 0 h 6858000"/>
              <a:gd name="connsiteX2" fmla="*/ 10078116 w 10078116"/>
              <a:gd name="connsiteY2" fmla="*/ 0 h 6858000"/>
              <a:gd name="connsiteX3" fmla="*/ 10078116 w 100781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78116" h="6858000">
                <a:moveTo>
                  <a:pt x="3793236" y="6858000"/>
                </a:moveTo>
                <a:lnTo>
                  <a:pt x="0" y="0"/>
                </a:lnTo>
                <a:lnTo>
                  <a:pt x="10078116" y="0"/>
                </a:lnTo>
                <a:lnTo>
                  <a:pt x="10078116" y="685800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799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3987A5-99A6-4B33-BAAF-531596353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7982" y="5509419"/>
            <a:ext cx="4081079" cy="585788"/>
          </a:xfrm>
        </p:spPr>
        <p:txBody>
          <a:bodyPr>
            <a:normAutofit/>
          </a:bodyPr>
          <a:lstStyle>
            <a:lvl1pPr>
              <a:defRPr lang="en-US" sz="2799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BABF6CA-407C-4BF0-8234-1321A676E7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6031" y="1507772"/>
            <a:ext cx="2141206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1999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76D8129B-5B68-421C-968C-3663C86EFC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1940" y="2584097"/>
            <a:ext cx="2141206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1999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6C741DCA-8EBD-44F5-9D38-E938A628ADC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338208" y="3660422"/>
            <a:ext cx="2141206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1999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5C43C6B1-A1BD-4A90-8B4B-F361C1BEDD2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922255" y="4736748"/>
            <a:ext cx="2141206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1999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5">
            <a:extLst>
              <a:ext uri="{FF2B5EF4-FFF2-40B4-BE49-F238E27FC236}">
                <a16:creationId xmlns:a16="http://schemas.microsoft.com/office/drawing/2014/main" id="{0C66E1BD-33F0-4B94-BF94-CD4698F85C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0390" y="1613528"/>
            <a:ext cx="5101351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35" name="Text Placeholder 15">
            <a:extLst>
              <a:ext uri="{FF2B5EF4-FFF2-40B4-BE49-F238E27FC236}">
                <a16:creationId xmlns:a16="http://schemas.microsoft.com/office/drawing/2014/main" id="{2D4661B1-6559-407A-9AEC-A46A0570AE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84731" y="2682564"/>
            <a:ext cx="5101351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6" name="Text Placeholder 15">
            <a:extLst>
              <a:ext uri="{FF2B5EF4-FFF2-40B4-BE49-F238E27FC236}">
                <a16:creationId xmlns:a16="http://schemas.microsoft.com/office/drawing/2014/main" id="{DCC983F7-6A25-42C0-811C-EA32138C5B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75486" y="3755394"/>
            <a:ext cx="5101351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7" name="Text Placeholder 15">
            <a:extLst>
              <a:ext uri="{FF2B5EF4-FFF2-40B4-BE49-F238E27FC236}">
                <a16:creationId xmlns:a16="http://schemas.microsoft.com/office/drawing/2014/main" id="{E83DA0EB-27DD-416A-8DA5-4AFDC8587E5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3672" y="4824430"/>
            <a:ext cx="5101351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4DC36F-5D3E-439D-80B5-32633FC34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710A8A-CEC9-4787-A745-C28DD965F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7386" y="6356351"/>
            <a:ext cx="3774998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62BD04-8F01-472A-9456-4702A221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08059" y="6356351"/>
            <a:ext cx="542784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3795F91-C721-4363-956D-756673AE7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352382" y="5023933"/>
            <a:ext cx="1512817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AC14461-E27D-413D-B31A-47B74646A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758938" y="3948451"/>
            <a:ext cx="1512817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D6AEA4C-7710-4829-BA87-8DD77F159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172627" y="2872686"/>
            <a:ext cx="1512817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9BD473E-6203-491C-87AC-54AC0AB23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85590" y="1796083"/>
            <a:ext cx="1512817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393555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wo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2936" y="892178"/>
            <a:ext cx="8419495" cy="1325563"/>
          </a:xfrm>
        </p:spPr>
        <p:txBody>
          <a:bodyPr>
            <a:normAutofit/>
          </a:bodyPr>
          <a:lstStyle>
            <a:lvl1pPr>
              <a:defRPr lang="en-US" sz="2799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2936" y="2776936"/>
            <a:ext cx="3923278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1999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932936" y="3834607"/>
            <a:ext cx="3923278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063" indent="0">
              <a:lnSpc>
                <a:spcPct val="100000"/>
              </a:lnSpc>
              <a:buNone/>
              <a:defRPr sz="1400" spc="50" baseline="0"/>
            </a:lvl2pPr>
            <a:lvl3pPr marL="914126" indent="0">
              <a:lnSpc>
                <a:spcPct val="100000"/>
              </a:lnSpc>
              <a:buNone/>
              <a:defRPr sz="1400" spc="50" baseline="0"/>
            </a:lvl3pPr>
            <a:lvl4pPr marL="1371189" indent="0">
              <a:lnSpc>
                <a:spcPct val="100000"/>
              </a:lnSpc>
              <a:buNone/>
              <a:defRPr sz="1400" spc="50" baseline="0"/>
            </a:lvl4pPr>
            <a:lvl5pPr marL="1828251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08244" y="2776936"/>
            <a:ext cx="3942600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1999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marL="0" lvl="0" indent="0" algn="l" defTabSz="914126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08244" y="3834607"/>
            <a:ext cx="3942600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063" indent="0">
              <a:lnSpc>
                <a:spcPct val="100000"/>
              </a:lnSpc>
              <a:buNone/>
              <a:defRPr sz="1400" spc="50" baseline="0"/>
            </a:lvl2pPr>
            <a:lvl3pPr marL="914126" indent="0">
              <a:lnSpc>
                <a:spcPct val="100000"/>
              </a:lnSpc>
              <a:buNone/>
              <a:defRPr sz="1400" spc="50" baseline="0"/>
            </a:lvl3pPr>
            <a:lvl4pPr marL="1371189" indent="0">
              <a:lnSpc>
                <a:spcPct val="100000"/>
              </a:lnSpc>
              <a:buNone/>
              <a:defRPr sz="1400" spc="50" baseline="0"/>
            </a:lvl4pPr>
            <a:lvl5pPr marL="1828251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EE24E1DB-1F20-4C28-8069-D9219D1F8B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79" y="0"/>
            <a:ext cx="4366892" cy="391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01182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4665" y="892178"/>
            <a:ext cx="8419495" cy="1325563"/>
          </a:xfrm>
        </p:spPr>
        <p:txBody>
          <a:bodyPr>
            <a:normAutofit/>
          </a:bodyPr>
          <a:lstStyle>
            <a:lvl1pPr algn="ctr">
              <a:defRPr lang="en-US" sz="2799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42781" y="2776936"/>
            <a:ext cx="2881724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1999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42781" y="3834607"/>
            <a:ext cx="2881724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063" indent="0">
              <a:lnSpc>
                <a:spcPct val="100000"/>
              </a:lnSpc>
              <a:buNone/>
              <a:defRPr sz="1400" spc="50" baseline="0"/>
            </a:lvl2pPr>
            <a:lvl3pPr marL="914126" indent="0">
              <a:lnSpc>
                <a:spcPct val="100000"/>
              </a:lnSpc>
              <a:buNone/>
              <a:defRPr sz="1400" spc="50" baseline="0"/>
            </a:lvl3pPr>
            <a:lvl4pPr marL="1371189" indent="0">
              <a:lnSpc>
                <a:spcPct val="100000"/>
              </a:lnSpc>
              <a:buNone/>
              <a:defRPr sz="1400" spc="50" baseline="0"/>
            </a:lvl4pPr>
            <a:lvl5pPr marL="1828251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46455" y="2776936"/>
            <a:ext cx="2895917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1999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marL="0" lvl="0" indent="0" algn="l" defTabSz="914126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6455" y="3834607"/>
            <a:ext cx="2895917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063" indent="0">
              <a:lnSpc>
                <a:spcPct val="100000"/>
              </a:lnSpc>
              <a:buNone/>
              <a:defRPr sz="1400" spc="50" baseline="0"/>
            </a:lvl2pPr>
            <a:lvl3pPr marL="914126" indent="0">
              <a:lnSpc>
                <a:spcPct val="100000"/>
              </a:lnSpc>
              <a:buNone/>
              <a:defRPr sz="1400" spc="50" baseline="0"/>
            </a:lvl3pPr>
            <a:lvl4pPr marL="1371189" indent="0">
              <a:lnSpc>
                <a:spcPct val="100000"/>
              </a:lnSpc>
              <a:buNone/>
              <a:defRPr sz="1400" spc="50" baseline="0"/>
            </a:lvl4pPr>
            <a:lvl5pPr marL="1828251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064321" y="2776936"/>
            <a:ext cx="2881724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1999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064321" y="3834607"/>
            <a:ext cx="2881724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063" indent="0">
              <a:lnSpc>
                <a:spcPct val="100000"/>
              </a:lnSpc>
              <a:buNone/>
              <a:defRPr sz="1400" spc="50" baseline="0"/>
            </a:lvl2pPr>
            <a:lvl3pPr marL="914126" indent="0">
              <a:lnSpc>
                <a:spcPct val="100000"/>
              </a:lnSpc>
              <a:buNone/>
              <a:defRPr sz="1400" spc="50" baseline="0"/>
            </a:lvl3pPr>
            <a:lvl4pPr marL="1371189" indent="0">
              <a:lnSpc>
                <a:spcPct val="100000"/>
              </a:lnSpc>
              <a:buNone/>
              <a:defRPr sz="1400" spc="50" baseline="0"/>
            </a:lvl4pPr>
            <a:lvl5pPr marL="1828251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2368EF4-1233-48C7-8DB5-75844BFCD5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237793" cy="3105150"/>
            <a:chOff x="0" y="0"/>
            <a:chExt cx="2238376" cy="310515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63D7850-C2A6-43CE-BBE4-8E81A0A593BF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1238250" cy="31051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BAD3E03-2E3B-440C-9105-6F9D33006D66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2238376" cy="24765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50580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5449" y="1671639"/>
            <a:ext cx="5110419" cy="1204912"/>
          </a:xfrm>
        </p:spPr>
        <p:txBody>
          <a:bodyPr anchor="b">
            <a:normAutofit/>
          </a:bodyPr>
          <a:lstStyle>
            <a:lvl1pPr>
              <a:defRPr lang="en-US" sz="2799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75449" y="3660774"/>
            <a:ext cx="5110419" cy="1525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063" indent="0">
              <a:buNone/>
              <a:defRPr sz="19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74AA03A-263D-4B5F-B05B-7D6923A9A4D3}"/>
              </a:ext>
            </a:extLst>
          </p:cNvPr>
          <p:cNvGrpSpPr/>
          <p:nvPr userDrawn="1"/>
        </p:nvGrpSpPr>
        <p:grpSpPr>
          <a:xfrm>
            <a:off x="0" y="1"/>
            <a:ext cx="4761261" cy="5186363"/>
            <a:chOff x="0" y="0"/>
            <a:chExt cx="4762501" cy="5186363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87F08D6-2CA7-4A5A-BE34-07113DCA535D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0" y="876300"/>
              <a:ext cx="4762500" cy="16287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768C87F-B9C3-4DFF-8454-F3F52CE4346B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2638425" y="0"/>
              <a:ext cx="2124076" cy="518636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Date Placeholder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7982" y="6356351"/>
            <a:ext cx="2742486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22" name="Footer Placeholder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7549" y="6356351"/>
            <a:ext cx="4113728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4" name="Slide Number Placeholder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8357" y="6356351"/>
            <a:ext cx="2742486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61194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6089" y="1615737"/>
            <a:ext cx="4178482" cy="1524735"/>
          </a:xfrm>
        </p:spPr>
        <p:txBody>
          <a:bodyPr anchor="b">
            <a:noAutofit/>
          </a:bodyPr>
          <a:lstStyle>
            <a:lvl1pPr algn="l">
              <a:defRPr sz="3599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6089" y="3238104"/>
            <a:ext cx="4178482" cy="1371997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400" spc="50" baseline="0">
                <a:solidFill>
                  <a:schemeClr val="bg1"/>
                </a:solidFill>
              </a:defRPr>
            </a:lvl1pPr>
            <a:lvl2pPr marL="457063" indent="0" algn="ctr">
              <a:buNone/>
              <a:defRPr sz="1999"/>
            </a:lvl2pPr>
            <a:lvl3pPr marL="914126" indent="0" algn="ctr">
              <a:buNone/>
              <a:defRPr sz="1799"/>
            </a:lvl3pPr>
            <a:lvl4pPr marL="1371189" indent="0" algn="ctr">
              <a:buNone/>
              <a:defRPr sz="1600"/>
            </a:lvl4pPr>
            <a:lvl5pPr marL="1828251" indent="0" algn="ctr">
              <a:buNone/>
              <a:defRPr sz="1600"/>
            </a:lvl5pPr>
            <a:lvl6pPr marL="2285314" indent="0" algn="ctr">
              <a:buNone/>
              <a:defRPr sz="1600"/>
            </a:lvl6pPr>
            <a:lvl7pPr marL="2742377" indent="0" algn="ctr">
              <a:buNone/>
              <a:defRPr sz="1600"/>
            </a:lvl7pPr>
            <a:lvl8pPr marL="3199440" indent="0" algn="ctr">
              <a:buNone/>
              <a:defRPr sz="1600"/>
            </a:lvl8pPr>
            <a:lvl9pPr marL="3656503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D3361C9-310A-4255-A94E-B77588962DA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111" cy="6858000"/>
          </a:xfrm>
          <a:prstGeom prst="rect">
            <a:avLst/>
          </a:prstGeom>
        </p:spPr>
      </p:pic>
      <p:sp>
        <p:nvSpPr>
          <p:cNvPr id="9" name="Date Placeholder 6">
            <a:extLst>
              <a:ext uri="{FF2B5EF4-FFF2-40B4-BE49-F238E27FC236}">
                <a16:creationId xmlns:a16="http://schemas.microsoft.com/office/drawing/2014/main" id="{BF358517-D7B7-40D0-A9D0-B650C808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6089" y="6356351"/>
            <a:ext cx="1773909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8034" y="6356351"/>
            <a:ext cx="2660864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6934" y="6356351"/>
            <a:ext cx="1773909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34920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9614" y="2514600"/>
            <a:ext cx="8692399" cy="2819400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 b="0" cap="none" baseline="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5213" y="5410200"/>
            <a:ext cx="8687333" cy="609601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CA6E5-33C6-44C3-9324-1BC5DF93F43F}" type="datetime1">
              <a:rPr lang="en-US" smtClean="0"/>
              <a:t>5/3/2023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9672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2" y="381000"/>
            <a:ext cx="9144002" cy="13716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04781" y="1905001"/>
            <a:ext cx="4419599" cy="4114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29183" y="1905001"/>
            <a:ext cx="4419600" cy="4114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C9C1D9-07E1-4387-AF34-89EE2802766D}" type="datetime1">
              <a:rPr lang="en-US" smtClean="0"/>
              <a:t>5/3/2023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1894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2" y="381000"/>
            <a:ext cx="9144002" cy="13716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1" y="1905000"/>
            <a:ext cx="4416552" cy="762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411" y="2743201"/>
            <a:ext cx="4416552" cy="3276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49861" y="1905000"/>
            <a:ext cx="4416552" cy="762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49861" y="2743201"/>
            <a:ext cx="4416552" cy="3276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9E85B-B39A-43E9-82DE-E3279D984288}" type="datetime1">
              <a:rPr lang="en-US" smtClean="0"/>
              <a:t>5/3/2023</a:t>
            </a:fld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1993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270C95-D35D-47FC-816D-E56328637043}" type="datetime1">
              <a:rPr lang="en-US" smtClean="0"/>
              <a:t>5/3/2023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4585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1163A7-695C-4C09-B334-6924060F5B71}" type="datetime1">
              <a:rPr lang="en-US" smtClean="0"/>
              <a:t>5/3/2023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49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1414" y="685800"/>
            <a:ext cx="6400800" cy="53340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B6D02-49B3-41C1-9893-391F698AE757}" type="datetime1">
              <a:rPr lang="en-US" smtClean="0"/>
              <a:t>5/3/2023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5569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3600" b="0" i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4951414" y="685800"/>
            <a:ext cx="6400799" cy="5334000"/>
          </a:xfrm>
          <a:solidFill>
            <a:schemeClr val="bg2"/>
          </a:solidFill>
          <a:ln w="76200">
            <a:solidFill>
              <a:schemeClr val="tx1"/>
            </a:solidFill>
            <a:miter lim="800000"/>
          </a:ln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1AC91-90B4-40B7-917F-BAE86E369F96}" type="datetime1">
              <a:rPr lang="en-US" smtClean="0"/>
              <a:t>5/3/2023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115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invGray">
      <p:bgPr>
        <a:blipFill dpi="0" rotWithShape="1">
          <a:blip r:embed="rId1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716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1904999"/>
            <a:ext cx="9134391" cy="4114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2413" y="6400800"/>
            <a:ext cx="655319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6422" y="6400800"/>
            <a:ext cx="144938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4AB525-F3F4-481A-B8D5-B732FA9EB082}" type="datetime1">
              <a:rPr lang="en-US" smtClean="0"/>
              <a:pPr/>
              <a:t>5/3/2023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28211" y="6400800"/>
            <a:ext cx="838201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013F82-EE5E-44EE-A61D-E31C6657F26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534420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 cap="none" spc="0" baseline="0">
          <a:ln w="9525">
            <a:noFill/>
            <a:prstDash val="solid"/>
          </a:ln>
          <a:solidFill>
            <a:schemeClr val="accent5"/>
          </a:solidFill>
          <a:effectLst/>
          <a:latin typeface="+mj-lt"/>
          <a:ea typeface="+mj-ea"/>
          <a:cs typeface="+mj-cs"/>
        </a:defRPr>
      </a:lvl1pPr>
    </p:titleStyle>
    <p:bodyStyle>
      <a:lvl1pPr marL="223838" indent="-223838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SzPct val="10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63550" indent="-231775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SzPct val="10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82625" indent="-21907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57250" indent="-17462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030288" indent="-173038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380744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1554480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1728216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982" y="365126"/>
            <a:ext cx="1051286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7982" y="1825625"/>
            <a:ext cx="1051286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7982" y="6356351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7549" y="6356351"/>
            <a:ext cx="41137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08357" y="6356351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1525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</p:sldLayoutIdLst>
  <p:hf hdr="0"/>
  <p:txStyles>
    <p:titleStyle>
      <a:lvl1pPr algn="l" defTabSz="914126" rtl="0" eaLnBrk="1" latinLnBrk="0" hangingPunct="1">
        <a:lnSpc>
          <a:spcPct val="90000"/>
        </a:lnSpc>
        <a:spcBef>
          <a:spcPct val="0"/>
        </a:spcBef>
        <a:buNone/>
        <a:defRPr sz="4399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31" indent="-228531" algn="l" defTabSz="914126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799" kern="1200">
          <a:solidFill>
            <a:schemeClr val="tx1"/>
          </a:solidFill>
          <a:latin typeface="+mn-lt"/>
          <a:ea typeface="+mn-ea"/>
          <a:cs typeface="+mn-cs"/>
        </a:defRPr>
      </a:lvl1pPr>
      <a:lvl2pPr marL="685594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142657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3pPr>
      <a:lvl4pPr marL="1599720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2056783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513846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970908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427971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885034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26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9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1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7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slide" Target="slide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dl.fbaipublicfiles.com/detr/detr-r50-e632da11.pth" TargetMode="External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slide" Target="slide1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0.png"/><Relationship Id="rId4" Type="http://schemas.openxmlformats.org/officeDocument/2006/relationships/slide" Target="slide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aggle.com/datasets/sshikamaru/car-object-detection" TargetMode="Externa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slide" Target="slide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0.png"/><Relationship Id="rId4" Type="http://schemas.openxmlformats.org/officeDocument/2006/relationships/slide" Target="slide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Car Object Detection With DETR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1800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CS496 2022-2023</a:t>
            </a:r>
            <a:r>
              <a:rPr lang="en-US" dirty="0"/>
              <a:t>_Project team#6</a:t>
            </a:r>
          </a:p>
        </p:txBody>
      </p:sp>
    </p:spTree>
    <p:extLst>
      <p:ext uri="{BB962C8B-B14F-4D97-AF65-F5344CB8AC3E}">
        <p14:creationId xmlns:p14="http://schemas.microsoft.com/office/powerpoint/2010/main" val="4214489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900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E5F11-B7B9-4B80-8C6A-A8A7A7190B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89529" y="1219200"/>
            <a:ext cx="4178482" cy="1715084"/>
          </a:xfrm>
        </p:spPr>
        <p:txBody>
          <a:bodyPr/>
          <a:lstStyle/>
          <a:p>
            <a:r>
              <a:rPr lang="en-US" dirty="0"/>
              <a:t>Steps </a:t>
            </a:r>
            <a:r>
              <a:rPr lang="en-US" dirty="0">
                <a:solidFill>
                  <a:srgbClr val="92D050"/>
                </a:solidFill>
              </a:rPr>
              <a:t>4 &amp; 5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8AFAA9-633A-475C-B8ED-840A34F729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89529" y="3137948"/>
            <a:ext cx="4178482" cy="1447800"/>
          </a:xfrm>
        </p:spPr>
        <p:txBody>
          <a:bodyPr numCol="1">
            <a:noAutofit/>
          </a:bodyPr>
          <a:lstStyle/>
          <a:p>
            <a:pPr marL="223838" marR="0" lvl="0" indent="-223838" algn="just" defTabSz="914400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99CB38"/>
              </a:buClr>
              <a:buSzPct val="100000"/>
              <a:buFont typeface="Arial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Clone DETR Repository from GitHub.</a:t>
            </a:r>
          </a:p>
          <a:p>
            <a:pPr marL="223838" marR="0" lvl="0" indent="-223838" algn="just" defTabSz="914400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99CB38"/>
              </a:buClr>
              <a:buSzPct val="100000"/>
              <a:buFont typeface="Arial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Load training data into DETR with desired format.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37669A-3FCE-9E57-5A93-06090896FF9E}"/>
              </a:ext>
            </a:extLst>
          </p:cNvPr>
          <p:cNvSpPr txBox="1"/>
          <p:nvPr/>
        </p:nvSpPr>
        <p:spPr>
          <a:xfrm>
            <a:off x="7389812" y="4607748"/>
            <a:ext cx="3778199" cy="206210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 algn="just">
              <a:defRPr/>
            </a:pPr>
            <a:r>
              <a:rPr kumimoji="0" lang="en-US" sz="1600" b="1" i="0" u="none" strike="noStrike" kern="1200" cap="none" spc="0" normalizeH="0" baseline="0" noProof="0" dirty="0">
                <a:ln w="9525">
                  <a:noFill/>
                  <a:prstDash val="solid"/>
                </a:ln>
                <a:solidFill>
                  <a:srgbClr val="5B9BD5">
                    <a:lumMod val="40000"/>
                    <a:lumOff val="6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We cloned</a:t>
            </a:r>
            <a:r>
              <a:rPr lang="en-US" sz="1600" b="1" dirty="0">
                <a:ln w="9525">
                  <a:noFill/>
                  <a:prstDash val="solid"/>
                </a:ln>
                <a:solidFill>
                  <a:srgbClr val="5B9BD5">
                    <a:lumMod val="40000"/>
                    <a:lumOff val="60000"/>
                  </a:srgbClr>
                </a:solidFill>
                <a:latin typeface="Century Gothic" panose="020B0502020202020204"/>
              </a:rPr>
              <a:t> the DETR </a:t>
            </a:r>
            <a:r>
              <a:rPr kumimoji="0" lang="en-US" sz="1600" b="1" i="0" u="none" strike="noStrike" kern="1200" cap="none" spc="0" normalizeH="0" noProof="0" dirty="0">
                <a:ln w="9525">
                  <a:noFill/>
                  <a:prstDash val="solid"/>
                </a:ln>
                <a:solidFill>
                  <a:srgbClr val="5B9BD5">
                    <a:lumMod val="40000"/>
                    <a:lumOff val="6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repository from GitHub to a newly created folder named </a:t>
            </a:r>
            <a:r>
              <a:rPr kumimoji="0" lang="en-US" sz="1600" b="1" i="0" u="none" strike="noStrike" kern="1200" cap="none" spc="0" normalizeH="0" baseline="0" noProof="0" dirty="0">
                <a:ln w="9525">
                  <a:noFill/>
                  <a:prstDash val="solid"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Facebook-DETR</a:t>
            </a:r>
            <a:r>
              <a:rPr kumimoji="0" lang="en-US" sz="1600" b="1" i="0" u="none" strike="noStrike" kern="1200" cap="none" spc="0" normalizeH="0" baseline="0" noProof="0" dirty="0">
                <a:ln w="9525">
                  <a:noFill/>
                  <a:prstDash val="solid"/>
                </a:ln>
                <a:solidFill>
                  <a:srgbClr val="5B9BD5">
                    <a:lumMod val="40000"/>
                    <a:lumOff val="6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, then we</a:t>
            </a:r>
            <a:r>
              <a:rPr kumimoji="0" lang="en-US" sz="1600" b="1" i="0" u="none" strike="noStrike" kern="1200" cap="none" spc="0" normalizeH="0" noProof="0" dirty="0">
                <a:ln w="9525">
                  <a:noFill/>
                  <a:prstDash val="solid"/>
                </a:ln>
                <a:solidFill>
                  <a:srgbClr val="5B9BD5">
                    <a:lumMod val="40000"/>
                    <a:lumOff val="6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moved</a:t>
            </a:r>
            <a:r>
              <a:rPr kumimoji="0" lang="en-US" sz="1600" b="1" i="0" u="none" strike="noStrike" kern="1200" cap="none" spc="0" normalizeH="0" baseline="0" noProof="0" dirty="0">
                <a:ln w="9525">
                  <a:noFill/>
                  <a:prstDash val="solid"/>
                </a:ln>
                <a:solidFill>
                  <a:srgbClr val="5B9BD5">
                    <a:lumMod val="40000"/>
                    <a:lumOff val="6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train-validation COCO json files and created shortcut</a:t>
            </a:r>
            <a:r>
              <a:rPr kumimoji="0" lang="en-US" sz="1600" b="1" i="0" u="none" strike="noStrike" kern="1200" cap="none" spc="0" normalizeH="0" noProof="0" dirty="0">
                <a:ln w="9525">
                  <a:noFill/>
                  <a:prstDash val="solid"/>
                </a:ln>
                <a:solidFill>
                  <a:srgbClr val="5B9BD5">
                    <a:lumMod val="40000"/>
                    <a:lumOff val="6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files for</a:t>
            </a:r>
            <a:r>
              <a:rPr kumimoji="0" lang="en-US" sz="1600" b="1" i="0" u="none" strike="noStrike" kern="1200" cap="none" spc="0" normalizeH="0" baseline="0" noProof="0" dirty="0">
                <a:ln w="9525">
                  <a:noFill/>
                  <a:prstDash val="solid"/>
                </a:ln>
                <a:solidFill>
                  <a:srgbClr val="5B9BD5">
                    <a:lumMod val="40000"/>
                    <a:lumOff val="6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the</a:t>
            </a:r>
            <a:r>
              <a:rPr kumimoji="0" lang="en-US" sz="1600" b="1" i="0" u="none" strike="noStrike" kern="1200" cap="none" spc="0" normalizeH="0" noProof="0" dirty="0">
                <a:ln w="9525">
                  <a:noFill/>
                  <a:prstDash val="solid"/>
                </a:ln>
                <a:solidFill>
                  <a:srgbClr val="5B9BD5">
                    <a:lumMod val="40000"/>
                    <a:lumOff val="6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training-validation images </a:t>
            </a:r>
            <a:r>
              <a:rPr kumimoji="0" lang="en-US" sz="1600" b="1" i="0" u="none" strike="noStrike" kern="1200" cap="none" spc="0" normalizeH="0" baseline="0" noProof="0" dirty="0">
                <a:ln w="9525">
                  <a:noFill/>
                  <a:prstDash val="solid"/>
                </a:ln>
                <a:solidFill>
                  <a:srgbClr val="5B9BD5">
                    <a:lumMod val="40000"/>
                    <a:lumOff val="6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into the cloned folder with the desired</a:t>
            </a:r>
            <a:r>
              <a:rPr kumimoji="0" lang="en-US" sz="1600" b="1" i="0" u="none" strike="noStrike" kern="1200" cap="none" spc="0" normalizeH="0" noProof="0" dirty="0">
                <a:ln w="9525">
                  <a:noFill/>
                  <a:prstDash val="solid"/>
                </a:ln>
                <a:solidFill>
                  <a:srgbClr val="5B9BD5">
                    <a:lumMod val="40000"/>
                    <a:lumOff val="6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format to load </a:t>
            </a:r>
            <a:r>
              <a:rPr kumimoji="0" lang="en-US" sz="1600" b="1" i="0" u="none" strike="noStrike" kern="1200" cap="none" spc="0" normalizeH="0" baseline="0" noProof="0" dirty="0">
                <a:ln w="9525">
                  <a:noFill/>
                  <a:prstDash val="solid"/>
                </a:ln>
                <a:solidFill>
                  <a:srgbClr val="5B9BD5">
                    <a:lumMod val="40000"/>
                    <a:lumOff val="6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them for training.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40000"/>
                  <a:lumOff val="60000"/>
                </a:srgbClr>
              </a:solidFill>
              <a:effectLst/>
              <a:uLnTx/>
              <a:uFillTx/>
              <a:latin typeface="Tenorite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31220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4AB84835-D4D9-9B24-904E-18DF4E01595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61" b="9761"/>
          <a:stretch/>
        </p:blipFill>
        <p:spPr>
          <a:xfrm>
            <a:off x="306652" y="4579034"/>
            <a:ext cx="6168760" cy="19741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BCAFA9F-D70B-4C37-5B81-B37350B6487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0" b="11173"/>
          <a:stretch/>
        </p:blipFill>
        <p:spPr>
          <a:xfrm>
            <a:off x="306652" y="304800"/>
            <a:ext cx="6168760" cy="41218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5DE6035-34DC-A9A5-E4F0-1774C12FA96E}"/>
              </a:ext>
            </a:extLst>
          </p:cNvPr>
          <p:cNvSpPr txBox="1"/>
          <p:nvPr/>
        </p:nvSpPr>
        <p:spPr>
          <a:xfrm>
            <a:off x="3391032" y="3753081"/>
            <a:ext cx="3276600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i="0" u="none" strike="noStrike" kern="1200" cap="none" spc="0" normalizeH="0" baseline="0" noProof="0" dirty="0">
                <a:ln w="0"/>
                <a:solidFill>
                  <a:srgbClr val="99CB38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Code on Colaboratory Notebook</a:t>
            </a:r>
            <a:endParaRPr kumimoji="0" lang="en-US" sz="180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C89B66EA-EBA3-BDAB-5255-ECD9345F1808}"/>
              </a:ext>
            </a:extLst>
          </p:cNvPr>
          <p:cNvSpPr/>
          <p:nvPr/>
        </p:nvSpPr>
        <p:spPr>
          <a:xfrm rot="7006078">
            <a:off x="4779209" y="3548311"/>
            <a:ext cx="2630408" cy="718172"/>
          </a:xfrm>
          <a:prstGeom prst="rightArrow">
            <a:avLst/>
          </a:prstGeom>
          <a:solidFill>
            <a:schemeClr val="accent6"/>
          </a:solidFill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8323A98-5524-C35F-81A6-6D03A13D9E2A}"/>
              </a:ext>
            </a:extLst>
          </p:cNvPr>
          <p:cNvSpPr txBox="1"/>
          <p:nvPr/>
        </p:nvSpPr>
        <p:spPr>
          <a:xfrm>
            <a:off x="4642852" y="6107782"/>
            <a:ext cx="182589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i="0" u="none" strike="noStrike" kern="1200" cap="none" spc="0" normalizeH="0" baseline="0" noProof="0" dirty="0">
                <a:ln w="0"/>
                <a:solidFill>
                  <a:srgbClr val="99CB38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annotations</a:t>
            </a:r>
            <a:endParaRPr kumimoji="0" lang="en-US" sz="180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15" name="Picture 14" descr="Table&#10;&#10;Description automatically generated">
            <a:extLst>
              <a:ext uri="{FF2B5EF4-FFF2-40B4-BE49-F238E27FC236}">
                <a16:creationId xmlns:a16="http://schemas.microsoft.com/office/drawing/2014/main" id="{9F8C3F66-0608-281F-2624-B5459C92232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291"/>
          <a:stretch/>
        </p:blipFill>
        <p:spPr>
          <a:xfrm>
            <a:off x="6820032" y="4303559"/>
            <a:ext cx="5224219" cy="134521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FF39457-9CC7-0CF9-D46E-B8F406CC213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769"/>
          <a:stretch/>
        </p:blipFill>
        <p:spPr>
          <a:xfrm>
            <a:off x="6820032" y="5624672"/>
            <a:ext cx="5224219" cy="96622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5D481C0-60BD-CA5C-4B65-9EDEF12D38DE}"/>
              </a:ext>
            </a:extLst>
          </p:cNvPr>
          <p:cNvSpPr txBox="1"/>
          <p:nvPr/>
        </p:nvSpPr>
        <p:spPr>
          <a:xfrm>
            <a:off x="7007359" y="5883993"/>
            <a:ext cx="4649654" cy="646331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txBody>
          <a:bodyPr wrap="square" rtlCol="0" anchor="ctr" anchorCtr="1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 w="0"/>
              <a:solidFill>
                <a:srgbClr val="99CB38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LnTx/>
              <a:uFillTx/>
              <a:latin typeface="Century Gothic" panose="020B0502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 w="0"/>
              <a:solidFill>
                <a:srgbClr val="99CB38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5" name="Content Placeholder 10">
            <a:extLst>
              <a:ext uri="{FF2B5EF4-FFF2-40B4-BE49-F238E27FC236}">
                <a16:creationId xmlns:a16="http://schemas.microsoft.com/office/drawing/2014/main" id="{30A7CAF6-F154-6236-618D-1474D6FBA701}"/>
              </a:ext>
            </a:extLst>
          </p:cNvPr>
          <p:cNvSpPr txBox="1">
            <a:spLocks/>
          </p:cNvSpPr>
          <p:nvPr/>
        </p:nvSpPr>
        <p:spPr>
          <a:xfrm>
            <a:off x="6667632" y="594270"/>
            <a:ext cx="5224219" cy="36357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1800" dirty="0"/>
              <a:t>We had to rename our files with the same names as COCO dataset files and move them to the desired file structure to load them later for training.</a:t>
            </a:r>
          </a:p>
          <a:p>
            <a:pPr algn="just"/>
            <a:r>
              <a:rPr lang="en-US" sz="1800" dirty="0"/>
              <a:t>We created a folder for annotations into detr folder and moved them there renamed as </a:t>
            </a:r>
            <a:r>
              <a:rPr lang="en-US" sz="1800" b="1" dirty="0">
                <a:solidFill>
                  <a:srgbClr val="92D050"/>
                </a:solidFill>
              </a:rPr>
              <a:t>instances_train2017.json </a:t>
            </a:r>
            <a:r>
              <a:rPr lang="en-US" sz="1800" dirty="0"/>
              <a:t>and </a:t>
            </a:r>
            <a:r>
              <a:rPr lang="en-US" sz="1800" b="1" dirty="0">
                <a:solidFill>
                  <a:schemeClr val="accent1"/>
                </a:solidFill>
              </a:rPr>
              <a:t>instances_val2017.json</a:t>
            </a:r>
            <a:r>
              <a:rPr lang="en-US" sz="1800" dirty="0"/>
              <a:t>.</a:t>
            </a:r>
          </a:p>
          <a:p>
            <a:pPr algn="just"/>
            <a:r>
              <a:rPr lang="en-US" sz="1800" dirty="0"/>
              <a:t>We also created a shortcut for training-validation images with two files and moved them into detr folder under the names of </a:t>
            </a:r>
            <a:r>
              <a:rPr lang="en-US" sz="1800" b="1" dirty="0">
                <a:solidFill>
                  <a:schemeClr val="accent1"/>
                </a:solidFill>
              </a:rPr>
              <a:t>train2017</a:t>
            </a:r>
            <a:r>
              <a:rPr lang="en-US" sz="1800" dirty="0"/>
              <a:t> and </a:t>
            </a:r>
            <a:r>
              <a:rPr lang="en-US" sz="1800" b="1" dirty="0">
                <a:solidFill>
                  <a:schemeClr val="accent1"/>
                </a:solidFill>
              </a:rPr>
              <a:t>val2017</a:t>
            </a:r>
            <a:r>
              <a:rPr lang="en-US" sz="1800" dirty="0"/>
              <a:t>.</a:t>
            </a:r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B3521DDC-AA4B-C745-5971-96A0B224E35E}"/>
              </a:ext>
            </a:extLst>
          </p:cNvPr>
          <p:cNvSpPr/>
          <p:nvPr/>
        </p:nvSpPr>
        <p:spPr>
          <a:xfrm rot="4277374">
            <a:off x="8250080" y="4551586"/>
            <a:ext cx="1259157" cy="457650"/>
          </a:xfrm>
          <a:prstGeom prst="rightArrow">
            <a:avLst/>
          </a:prstGeom>
          <a:solidFill>
            <a:schemeClr val="accent6"/>
          </a:solidFill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FBCF652-4935-3254-7373-5FB38703BEAB}"/>
              </a:ext>
            </a:extLst>
          </p:cNvPr>
          <p:cNvSpPr txBox="1"/>
          <p:nvPr/>
        </p:nvSpPr>
        <p:spPr>
          <a:xfrm>
            <a:off x="7002576" y="5218203"/>
            <a:ext cx="4844673" cy="646331"/>
          </a:xfrm>
          <a:prstGeom prst="rect">
            <a:avLst/>
          </a:prstGeom>
          <a:noFill/>
          <a:ln w="28575">
            <a:noFill/>
          </a:ln>
        </p:spPr>
        <p:txBody>
          <a:bodyPr wrap="square" rtlCol="0" anchor="ctr" anchorCtr="1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 w="0"/>
              <a:solidFill>
                <a:srgbClr val="99CB38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LnTx/>
              <a:uFillTx/>
              <a:latin typeface="Century Gothic" panose="020B0502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 w="0"/>
                <a:solidFill>
                  <a:srgbClr val="99CB38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   … ..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A2016EE-7363-BD38-B2E4-99B5610E1DE9}"/>
              </a:ext>
            </a:extLst>
          </p:cNvPr>
          <p:cNvSpPr txBox="1"/>
          <p:nvPr/>
        </p:nvSpPr>
        <p:spPr>
          <a:xfrm>
            <a:off x="10938398" y="4898314"/>
            <a:ext cx="110585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i="0" u="none" strike="noStrike" kern="1200" cap="none" spc="0" normalizeH="0" baseline="0" noProof="0" dirty="0">
                <a:ln w="0"/>
                <a:solidFill>
                  <a:srgbClr val="99CB38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images</a:t>
            </a:r>
            <a:endParaRPr kumimoji="0" lang="en-US" sz="180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55140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Our Project </a:t>
            </a:r>
            <a:br>
              <a:rPr lang="en-US" dirty="0"/>
            </a:br>
            <a:r>
              <a:rPr lang="en-US" sz="2000" dirty="0">
                <a:solidFill>
                  <a:schemeClr val="accent1"/>
                </a:solidFill>
              </a:rPr>
              <a:t>Step-by-Step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827212" y="2057400"/>
            <a:ext cx="9134391" cy="4114801"/>
          </a:xfrm>
        </p:spPr>
        <p:txBody>
          <a:bodyPr numCol="1">
            <a:normAutofit/>
          </a:bodyPr>
          <a:lstStyle/>
          <a:p>
            <a:pPr algn="just"/>
            <a:r>
              <a:rPr lang="en-US" sz="1800" u="sng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Step</a:t>
            </a:r>
            <a:r>
              <a:rPr lang="en-US" sz="1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</a:t>
            </a:r>
            <a:r>
              <a:rPr lang="en-US" sz="18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: </a:t>
            </a:r>
            <a:r>
              <a:rPr lang="en-US" sz="1800" dirty="0">
                <a:ln w="0"/>
              </a:rPr>
              <a:t>I</a:t>
            </a:r>
            <a:r>
              <a:rPr lang="en-US" sz="1800" dirty="0"/>
              <a:t>mport dataset from Kaggle into Google Drive.</a:t>
            </a:r>
            <a:endParaRPr lang="en-US" sz="1800" dirty="0">
              <a:solidFill>
                <a:prstClr val="white"/>
              </a:solidFill>
              <a:latin typeface="Century Gothic" panose="020B0502020202020204"/>
            </a:endParaRPr>
          </a:p>
          <a:p>
            <a:pPr algn="just">
              <a:buClr>
                <a:srgbClr val="99CB38"/>
              </a:buClr>
              <a:defRPr/>
            </a:pPr>
            <a:r>
              <a:rPr kumimoji="0" lang="en-US" sz="1800" b="0" i="0" u="sng" strike="noStrike" kern="1200" cap="none" spc="0" normalizeH="0" baseline="0" noProof="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Step</a:t>
            </a:r>
            <a:r>
              <a:rPr kumimoji="0" lang="en-US" sz="1800" b="0" i="0" u="none" strike="noStrike" kern="1200" cap="none" spc="0" normalizeH="0" baseline="0" noProof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2</a:t>
            </a:r>
            <a:r>
              <a:rPr kumimoji="0" lang="en-US" sz="1800" b="0" i="0" u="none" strike="noStrike" kern="1200" cap="none" spc="0" normalizeH="0" baseline="0" noProof="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:</a:t>
            </a:r>
            <a:r>
              <a:rPr lang="en-US" sz="1800" dirty="0"/>
              <a:t> Split annotations into train-validation sub _ sets.</a:t>
            </a:r>
            <a:r>
              <a:rPr lang="en-US" sz="1800" dirty="0">
                <a:ln w="0"/>
                <a:solidFill>
                  <a:prstClr val="white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endParaRPr lang="en-US" sz="1800" dirty="0"/>
          </a:p>
          <a:p>
            <a:pPr algn="just">
              <a:buClr>
                <a:srgbClr val="99CB38"/>
              </a:buClr>
              <a:defRPr/>
            </a:pPr>
            <a:r>
              <a:rPr kumimoji="0" lang="en-US" sz="1800" b="0" i="0" u="sng" strike="noStrike" kern="1200" cap="none" spc="0" normalizeH="0" baseline="0" noProof="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Step</a:t>
            </a:r>
            <a:r>
              <a:rPr kumimoji="0" lang="en-US" sz="1800" b="0" i="0" u="none" strike="noStrike" kern="1200" cap="none" spc="0" normalizeH="0" baseline="0" noProof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3</a:t>
            </a:r>
            <a:r>
              <a:rPr kumimoji="0" lang="en-US" sz="1800" b="0" i="0" u="none" strike="noStrike" kern="1200" cap="none" spc="0" normalizeH="0" baseline="0" noProof="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:</a:t>
            </a:r>
            <a:r>
              <a:rPr kumimoji="0" lang="en-US" sz="2400" b="0" i="0" u="none" strike="noStrike" kern="1200" cap="none" spc="0" normalizeH="0" baseline="0" noProof="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 </a:t>
            </a:r>
            <a:r>
              <a:rPr lang="en-US" sz="1800" dirty="0">
                <a:ln w="0"/>
                <a:solidFill>
                  <a:prstClr val="white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Change</a:t>
            </a:r>
            <a:r>
              <a:rPr lang="en-US" sz="1800" dirty="0"/>
              <a:t> annotations file format to COCO file format.</a:t>
            </a:r>
          </a:p>
          <a:p>
            <a:pPr algn="just">
              <a:buClr>
                <a:srgbClr val="99CB38"/>
              </a:buClr>
              <a:defRPr/>
            </a:pPr>
            <a:r>
              <a:rPr lang="en-US" sz="1800" u="sng" dirty="0"/>
              <a:t>Step</a:t>
            </a:r>
            <a:r>
              <a:rPr lang="en-US" sz="1800" dirty="0">
                <a:solidFill>
                  <a:schemeClr val="accent1"/>
                </a:solidFill>
              </a:rPr>
              <a:t>4</a:t>
            </a:r>
            <a:r>
              <a:rPr lang="en-US" sz="1800" dirty="0"/>
              <a:t>: Clone DETR Repository from GitHub.</a:t>
            </a:r>
          </a:p>
          <a:p>
            <a:pPr algn="just">
              <a:buClr>
                <a:srgbClr val="99CB38"/>
              </a:buClr>
              <a:defRPr/>
            </a:pPr>
            <a:r>
              <a:rPr lang="en-US" sz="1800" u="sng" dirty="0"/>
              <a:t>Step</a:t>
            </a:r>
            <a:r>
              <a:rPr lang="en-US" sz="1800" dirty="0">
                <a:solidFill>
                  <a:schemeClr val="accent1"/>
                </a:solidFill>
              </a:rPr>
              <a:t>5</a:t>
            </a:r>
            <a:r>
              <a:rPr lang="en-US" sz="1800" dirty="0"/>
              <a:t>: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Load training data into DETR with desired format.</a:t>
            </a:r>
            <a:r>
              <a:rPr lang="en-US" sz="1800" dirty="0"/>
              <a:t> </a:t>
            </a:r>
          </a:p>
          <a:p>
            <a:pPr algn="just">
              <a:buClr>
                <a:srgbClr val="99CB38"/>
              </a:buClr>
              <a:defRPr/>
            </a:pPr>
            <a:r>
              <a:rPr kumimoji="0" lang="en-US" sz="18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Step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6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: </a:t>
            </a:r>
            <a:r>
              <a:rPr lang="en-US" sz="1800" dirty="0"/>
              <a:t>Load DETR model with backbone ResNet50 pre-trained weights.</a:t>
            </a:r>
          </a:p>
          <a:p>
            <a:pPr algn="just">
              <a:buClr>
                <a:srgbClr val="99CB38"/>
              </a:buClr>
              <a:defRPr/>
            </a:pPr>
            <a:r>
              <a:rPr kumimoji="0" lang="en-US" sz="18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Step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7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: Train DETR and save model checkpoints.</a:t>
            </a:r>
          </a:p>
          <a:p>
            <a:pPr algn="just">
              <a:buClr>
                <a:srgbClr val="99CB38"/>
              </a:buClr>
              <a:defRPr/>
            </a:pPr>
            <a:r>
              <a:rPr kumimoji="0" lang="en-US" sz="18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Step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8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: Evaluate and test custom trained model on testing data.</a:t>
            </a:r>
          </a:p>
          <a:p>
            <a:pPr algn="just">
              <a:buClr>
                <a:srgbClr val="99CB38"/>
              </a:buClr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4" name="Section Zoom 3">
                <a:extLst>
                  <a:ext uri="{FF2B5EF4-FFF2-40B4-BE49-F238E27FC236}">
                    <a16:creationId xmlns:a16="http://schemas.microsoft.com/office/drawing/2014/main" id="{ADCB231D-0558-B797-AC73-0FF3CE0590F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6475456"/>
                  </p:ext>
                </p:extLst>
              </p:nvPr>
            </p:nvGraphicFramePr>
            <p:xfrm>
              <a:off x="8304212" y="667512"/>
              <a:ext cx="3047206" cy="1714500"/>
            </p:xfrm>
            <a:graphic>
              <a:graphicData uri="http://schemas.microsoft.com/office/powerpoint/2016/sectionzoom">
                <psez:sectionZm>
                  <psez:sectionZmObj sectionId="{DDCCA5F8-1A09-43B3-9F03-0E215E1528E6}">
                    <psez:zmPr id="{415FFE9E-A794-4205-AFEA-B0770BEC8368}" returnToParent="0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7206" cy="1714500"/>
                        </a:xfrm>
                        <a:prstGeom prst="roundRect">
                          <a:avLst>
                            <a:gd name="adj" fmla="val 8594"/>
                          </a:avLst>
                        </a:prstGeom>
                        <a:noFill/>
                        <a:ln w="3175">
                          <a:solidFill>
                            <a:prstClr val="ltGray"/>
                          </a:solidFill>
                        </a:ln>
                        <a:effectLst>
                          <a:reflection blurRad="12700" stA="38000" endPos="28000" dist="5000" dir="5400000" sy="-100000" algn="bl" rotWithShape="0"/>
                        </a:effectLst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4" name="Section Zoom 3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ADCB231D-0558-B797-AC73-0FF3CE0590F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304212" y="667512"/>
                <a:ext cx="3047206" cy="1714500"/>
              </a:xfrm>
              <a:prstGeom prst="roundRect">
                <a:avLst>
                  <a:gd name="adj" fmla="val 8594"/>
                </a:avLst>
              </a:prstGeom>
              <a:noFill/>
              <a:ln w="3175">
                <a:solidFill>
                  <a:prstClr val="ltGray"/>
                </a:solidFill>
              </a:ln>
              <a:effectLst>
                <a:reflection blurRad="12700" stA="38000" endPos="28000" dist="5000" dir="5400000" sy="-100000" algn="bl" rotWithShape="0"/>
              </a:effectLst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05910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450"/>
                            </p:stCondLst>
                            <p:childTnLst>
                              <p:par>
                                <p:cTn id="8" presetID="15" presetClass="emph" presetSubtype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9" dur="indefinite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425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E5F11-B7B9-4B80-8C6A-A8A7A7190B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89529" y="1219200"/>
            <a:ext cx="4178482" cy="1715084"/>
          </a:xfrm>
        </p:spPr>
        <p:txBody>
          <a:bodyPr/>
          <a:lstStyle/>
          <a:p>
            <a:r>
              <a:rPr lang="en-US" dirty="0"/>
              <a:t>Steps </a:t>
            </a:r>
            <a:r>
              <a:rPr lang="en-US" dirty="0">
                <a:solidFill>
                  <a:srgbClr val="92D050"/>
                </a:solidFill>
              </a:rPr>
              <a:t>6 &amp; 7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8AFAA9-633A-475C-B8ED-840A34F729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89529" y="3137948"/>
            <a:ext cx="4178482" cy="1447800"/>
          </a:xfrm>
        </p:spPr>
        <p:txBody>
          <a:bodyPr numCol="1">
            <a:noAutofit/>
          </a:bodyPr>
          <a:lstStyle/>
          <a:p>
            <a:pPr marL="223838" marR="0" lvl="0" indent="-223838" algn="just" defTabSz="914400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99CB38"/>
              </a:buClr>
              <a:buSzPct val="100000"/>
              <a:buFont typeface="Arial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Load DETR model with backbone ResNet50 pre-trained weights.</a:t>
            </a:r>
          </a:p>
          <a:p>
            <a:pPr marL="223838" marR="0" lvl="0" indent="-223838" algn="just" defTabSz="914400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99CB38"/>
              </a:buClr>
              <a:buSzPct val="100000"/>
              <a:buFont typeface="Arial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Train DETR and save model checkpoints.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37669A-3FCE-9E57-5A93-06090896FF9E}"/>
              </a:ext>
            </a:extLst>
          </p:cNvPr>
          <p:cNvSpPr txBox="1"/>
          <p:nvPr/>
        </p:nvSpPr>
        <p:spPr>
          <a:xfrm>
            <a:off x="7389812" y="4607748"/>
            <a:ext cx="3778199" cy="181588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 algn="just">
              <a:defRPr/>
            </a:pPr>
            <a:r>
              <a:rPr kumimoji="0" lang="en-US" sz="1600" b="1" i="0" u="none" strike="noStrike" kern="1200" cap="none" spc="0" normalizeH="0" baseline="0" noProof="0" dirty="0">
                <a:ln w="9525">
                  <a:noFill/>
                  <a:prstDash val="solid"/>
                </a:ln>
                <a:solidFill>
                  <a:srgbClr val="5B9BD5">
                    <a:lumMod val="40000"/>
                    <a:lumOff val="6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We loaded the weights of</a:t>
            </a:r>
            <a:r>
              <a:rPr kumimoji="0" lang="en-US" sz="1600" b="1" i="0" u="none" strike="noStrike" kern="1200" cap="none" spc="0" normalizeH="0" noProof="0" dirty="0">
                <a:ln w="9525">
                  <a:noFill/>
                  <a:prstDash val="solid"/>
                </a:ln>
                <a:solidFill>
                  <a:srgbClr val="5B9BD5">
                    <a:lumMod val="40000"/>
                    <a:lumOff val="6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the</a:t>
            </a:r>
            <a:r>
              <a:rPr kumimoji="0" lang="en-US" sz="1600" b="1" i="0" u="none" strike="noStrike" kern="1200" cap="none" spc="0" normalizeH="0" baseline="0" noProof="0" dirty="0">
                <a:ln w="9525">
                  <a:noFill/>
                  <a:prstDash val="solid"/>
                </a:ln>
                <a:solidFill>
                  <a:srgbClr val="5B9BD5">
                    <a:lumMod val="40000"/>
                    <a:lumOff val="6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pre-trained</a:t>
            </a:r>
            <a:r>
              <a:rPr kumimoji="0" lang="en-US" sz="1600" b="1" i="0" u="none" strike="noStrike" kern="1200" cap="none" spc="0" normalizeH="0" noProof="0" dirty="0">
                <a:ln w="9525">
                  <a:noFill/>
                  <a:prstDash val="solid"/>
                </a:ln>
                <a:solidFill>
                  <a:srgbClr val="5B9BD5">
                    <a:lumMod val="40000"/>
                    <a:lumOff val="6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detr model with backbone ResNet50</a:t>
            </a:r>
            <a:r>
              <a:rPr lang="en-US" sz="1600" b="1" dirty="0">
                <a:ln w="9525">
                  <a:noFill/>
                  <a:prstDash val="solid"/>
                </a:ln>
                <a:solidFill>
                  <a:srgbClr val="5B9BD5">
                    <a:lumMod val="40000"/>
                    <a:lumOff val="60000"/>
                  </a:srgbClr>
                </a:solidFill>
                <a:latin typeface="Century Gothic" panose="020B0502020202020204"/>
              </a:rPr>
              <a:t> from </a:t>
            </a:r>
            <a:r>
              <a:rPr lang="en-US" sz="1600" b="1" dirty="0">
                <a:ln w="9525">
                  <a:noFill/>
                  <a:prstDash val="solid"/>
                </a:ln>
                <a:solidFill>
                  <a:schemeClr val="bg1"/>
                </a:solidFill>
                <a:latin typeface="Century Gothic" panose="020B0502020202020204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https://dl.fbaipublicfiles.com/detr/detr-r50-e632da11.pth</a:t>
            </a:r>
            <a:r>
              <a:rPr lang="en-US" sz="1600" b="1" dirty="0">
                <a:ln w="9525">
                  <a:noFill/>
                  <a:prstDash val="solid"/>
                </a:ln>
                <a:solidFill>
                  <a:schemeClr val="bg1"/>
                </a:solidFill>
                <a:latin typeface="Century Gothic" panose="020B0502020202020204"/>
              </a:rPr>
              <a:t> </a:t>
            </a:r>
            <a:r>
              <a:rPr lang="en-US" sz="1600" b="1" dirty="0">
                <a:ln w="9525">
                  <a:noFill/>
                  <a:prstDash val="solid"/>
                </a:ln>
                <a:solidFill>
                  <a:schemeClr val="accent5">
                    <a:lumMod val="40000"/>
                    <a:lumOff val="60000"/>
                  </a:schemeClr>
                </a:solidFill>
                <a:latin typeface="Century Gothic" panose="020B0502020202020204"/>
              </a:rPr>
              <a:t>and</a:t>
            </a:r>
            <a:r>
              <a:rPr lang="en-US" sz="1600" b="1" dirty="0">
                <a:ln w="9525">
                  <a:noFill/>
                  <a:prstDash val="solid"/>
                </a:ln>
                <a:solidFill>
                  <a:schemeClr val="bg1"/>
                </a:solidFill>
                <a:latin typeface="Century Gothic" panose="020B0502020202020204"/>
              </a:rPr>
              <a:t> </a:t>
            </a:r>
            <a:r>
              <a:rPr kumimoji="0" lang="en-US" sz="1600" b="1" i="0" u="none" strike="noStrike" kern="1200" cap="none" spc="0" normalizeH="0" baseline="0" noProof="0" dirty="0">
                <a:ln w="9525">
                  <a:noFill/>
                  <a:prstDash val="solid"/>
                </a:ln>
                <a:solidFill>
                  <a:srgbClr val="5B9BD5">
                    <a:lumMod val="40000"/>
                    <a:lumOff val="6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started our custom</a:t>
            </a:r>
            <a:r>
              <a:rPr kumimoji="0" lang="en-US" sz="1600" b="1" i="0" u="none" strike="noStrike" kern="1200" cap="none" spc="0" normalizeH="0" noProof="0" dirty="0">
                <a:ln w="9525">
                  <a:noFill/>
                  <a:prstDash val="solid"/>
                </a:ln>
                <a:solidFill>
                  <a:srgbClr val="5B9BD5">
                    <a:lumMod val="40000"/>
                    <a:lumOff val="6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training with </a:t>
            </a:r>
            <a:r>
              <a:rPr kumimoji="0" lang="en-US" sz="1600" b="1" i="0" u="none" strike="noStrike" kern="1200" cap="none" spc="0" normalizeH="0" noProof="0" dirty="0">
                <a:ln w="9525">
                  <a:noFill/>
                  <a:prstDash val="solid"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20 </a:t>
            </a:r>
            <a:r>
              <a:rPr kumimoji="0" lang="en-US" sz="1600" b="1" i="0" u="none" strike="noStrike" kern="1200" cap="none" spc="0" normalizeH="0" noProof="0" dirty="0">
                <a:ln w="9525">
                  <a:noFill/>
                  <a:prstDash val="solid"/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epochs</a:t>
            </a:r>
            <a:r>
              <a:rPr kumimoji="0" lang="en-US" sz="1600" b="1" i="0" u="none" strike="noStrike" kern="1200" cap="none" spc="0" normalizeH="0" noProof="0" dirty="0">
                <a:ln w="9525">
                  <a:noFill/>
                  <a:prstDash val="solid"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</a:t>
            </a:r>
            <a:r>
              <a:rPr kumimoji="0" lang="en-US" sz="1600" b="1" i="0" u="none" strike="noStrike" kern="1200" cap="none" spc="0" normalizeH="0" noProof="0" dirty="0">
                <a:ln w="9525">
                  <a:noFill/>
                  <a:prstDash val="solid"/>
                </a:ln>
                <a:solidFill>
                  <a:srgbClr val="5B9BD5">
                    <a:lumMod val="40000"/>
                    <a:lumOff val="6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and </a:t>
            </a:r>
            <a:r>
              <a:rPr kumimoji="0" lang="en-US" sz="1600" b="1" i="0" u="none" strike="noStrike" kern="1200" cap="none" spc="0" normalizeH="0" noProof="0" dirty="0">
                <a:ln w="9525">
                  <a:noFill/>
                  <a:prstDash val="solid"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0.0001 </a:t>
            </a:r>
            <a:r>
              <a:rPr kumimoji="0" lang="en-US" sz="1600" b="1" i="0" u="none" strike="noStrike" kern="1200" cap="none" spc="0" normalizeH="0" noProof="0" dirty="0">
                <a:ln w="9525">
                  <a:noFill/>
                  <a:prstDash val="solid"/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learning rate</a:t>
            </a:r>
            <a:r>
              <a:rPr kumimoji="0" lang="en-US" sz="1600" b="1" i="0" u="none" strike="noStrike" kern="1200" cap="none" spc="0" normalizeH="0" baseline="0" noProof="0" dirty="0">
                <a:ln w="9525">
                  <a:noFill/>
                  <a:prstDash val="solid"/>
                </a:ln>
                <a:solidFill>
                  <a:srgbClr val="5B9BD5">
                    <a:lumMod val="40000"/>
                    <a:lumOff val="6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.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40000"/>
                  <a:lumOff val="60000"/>
                </a:srgbClr>
              </a:solidFill>
              <a:effectLst/>
              <a:uLnTx/>
              <a:uFillTx/>
              <a:latin typeface="Tenorite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71503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BCAFA9F-D70B-4C37-5B81-B37350B6487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24" r="-280"/>
          <a:stretch/>
        </p:blipFill>
        <p:spPr>
          <a:xfrm>
            <a:off x="144574" y="339588"/>
            <a:ext cx="6523058" cy="62898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5DE6035-34DC-A9A5-E4F0-1774C12FA96E}"/>
              </a:ext>
            </a:extLst>
          </p:cNvPr>
          <p:cNvSpPr txBox="1"/>
          <p:nvPr/>
        </p:nvSpPr>
        <p:spPr>
          <a:xfrm>
            <a:off x="6627812" y="1830822"/>
            <a:ext cx="3276600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 w="0"/>
                <a:solidFill>
                  <a:srgbClr val="99CB38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Code on Colaboratory Notebook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F8C3F66-0608-281F-2624-B5459C92232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67632" y="2590799"/>
            <a:ext cx="5376619" cy="4038600"/>
          </a:xfrm>
          <a:prstGeom prst="rect">
            <a:avLst/>
          </a:prstGeom>
        </p:spPr>
      </p:pic>
      <p:sp>
        <p:nvSpPr>
          <p:cNvPr id="25" name="Content Placeholder 10">
            <a:extLst>
              <a:ext uri="{FF2B5EF4-FFF2-40B4-BE49-F238E27FC236}">
                <a16:creationId xmlns:a16="http://schemas.microsoft.com/office/drawing/2014/main" id="{30A7CAF6-F154-6236-618D-1474D6FBA701}"/>
              </a:ext>
            </a:extLst>
          </p:cNvPr>
          <p:cNvSpPr txBox="1">
            <a:spLocks/>
          </p:cNvSpPr>
          <p:nvPr/>
        </p:nvSpPr>
        <p:spPr>
          <a:xfrm>
            <a:off x="6856412" y="594271"/>
            <a:ext cx="5035439" cy="12507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3838" marR="0" lvl="0" indent="-223838" algn="just" defTabSz="914400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99CB38"/>
              </a:buClr>
              <a:buSzPct val="100000"/>
              <a:buFont typeface="Arial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We trained our model for 0:24:11 mins with one GPU provided by Google Colaboratory.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A2016EE-7363-BD38-B2E4-99B5610E1DE9}"/>
              </a:ext>
            </a:extLst>
          </p:cNvPr>
          <p:cNvSpPr txBox="1"/>
          <p:nvPr/>
        </p:nvSpPr>
        <p:spPr>
          <a:xfrm>
            <a:off x="7008812" y="6258966"/>
            <a:ext cx="685801" cy="215444"/>
          </a:xfrm>
          <a:prstGeom prst="rect">
            <a:avLst/>
          </a:prstGeom>
          <a:noFill/>
          <a:ln w="28575">
            <a:solidFill>
              <a:srgbClr val="92D050"/>
            </a:solidFill>
          </a:ln>
        </p:spPr>
        <p:txBody>
          <a:bodyPr wrap="square" rtlCol="0" anchor="ctr" anchorCtr="1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2298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Our Project </a:t>
            </a:r>
            <a:br>
              <a:rPr lang="en-US" dirty="0"/>
            </a:br>
            <a:r>
              <a:rPr lang="en-US" sz="2000" dirty="0">
                <a:solidFill>
                  <a:schemeClr val="accent1"/>
                </a:solidFill>
              </a:rPr>
              <a:t>Step-by-Step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827212" y="2057400"/>
            <a:ext cx="9134391" cy="4114801"/>
          </a:xfrm>
        </p:spPr>
        <p:txBody>
          <a:bodyPr numCol="1">
            <a:normAutofit/>
          </a:bodyPr>
          <a:lstStyle/>
          <a:p>
            <a:pPr algn="just"/>
            <a:r>
              <a:rPr lang="en-US" sz="1800" u="sng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Step</a:t>
            </a:r>
            <a:r>
              <a:rPr lang="en-US" sz="1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</a:t>
            </a:r>
            <a:r>
              <a:rPr lang="en-US" sz="18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: </a:t>
            </a:r>
            <a:r>
              <a:rPr lang="en-US" sz="1800" dirty="0">
                <a:ln w="0"/>
              </a:rPr>
              <a:t>I</a:t>
            </a:r>
            <a:r>
              <a:rPr lang="en-US" sz="1800" dirty="0"/>
              <a:t>mport dataset from Kaggle into Google Drive.</a:t>
            </a:r>
            <a:endParaRPr lang="en-US" sz="1800" dirty="0">
              <a:solidFill>
                <a:prstClr val="white"/>
              </a:solidFill>
              <a:latin typeface="Century Gothic" panose="020B0502020202020204"/>
            </a:endParaRPr>
          </a:p>
          <a:p>
            <a:pPr algn="just">
              <a:buClr>
                <a:srgbClr val="99CB38"/>
              </a:buClr>
              <a:defRPr/>
            </a:pPr>
            <a:r>
              <a:rPr kumimoji="0" lang="en-US" sz="1800" b="0" i="0" u="sng" strike="noStrike" kern="1200" cap="none" spc="0" normalizeH="0" baseline="0" noProof="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Step</a:t>
            </a:r>
            <a:r>
              <a:rPr kumimoji="0" lang="en-US" sz="1800" b="0" i="0" u="none" strike="noStrike" kern="1200" cap="none" spc="0" normalizeH="0" baseline="0" noProof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2</a:t>
            </a:r>
            <a:r>
              <a:rPr kumimoji="0" lang="en-US" sz="1800" b="0" i="0" u="none" strike="noStrike" kern="1200" cap="none" spc="0" normalizeH="0" baseline="0" noProof="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:</a:t>
            </a:r>
            <a:r>
              <a:rPr lang="en-US" sz="1800" dirty="0"/>
              <a:t> Split annotations into train-validation sub _ sets.</a:t>
            </a:r>
            <a:r>
              <a:rPr lang="en-US" sz="1800" dirty="0">
                <a:ln w="0"/>
                <a:solidFill>
                  <a:prstClr val="white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endParaRPr lang="en-US" sz="1800" dirty="0"/>
          </a:p>
          <a:p>
            <a:pPr algn="just">
              <a:buClr>
                <a:srgbClr val="99CB38"/>
              </a:buClr>
              <a:defRPr/>
            </a:pPr>
            <a:r>
              <a:rPr kumimoji="0" lang="en-US" sz="1800" b="0" i="0" u="sng" strike="noStrike" kern="1200" cap="none" spc="0" normalizeH="0" baseline="0" noProof="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Step</a:t>
            </a:r>
            <a:r>
              <a:rPr kumimoji="0" lang="en-US" sz="1800" b="0" i="0" u="none" strike="noStrike" kern="1200" cap="none" spc="0" normalizeH="0" baseline="0" noProof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3</a:t>
            </a:r>
            <a:r>
              <a:rPr kumimoji="0" lang="en-US" sz="1800" b="0" i="0" u="none" strike="noStrike" kern="1200" cap="none" spc="0" normalizeH="0" baseline="0" noProof="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:</a:t>
            </a:r>
            <a:r>
              <a:rPr kumimoji="0" lang="en-US" sz="2400" b="0" i="0" u="none" strike="noStrike" kern="1200" cap="none" spc="0" normalizeH="0" baseline="0" noProof="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 </a:t>
            </a:r>
            <a:r>
              <a:rPr lang="en-US" sz="1800" dirty="0">
                <a:ln w="0"/>
                <a:solidFill>
                  <a:prstClr val="white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Change</a:t>
            </a:r>
            <a:r>
              <a:rPr lang="en-US" sz="1800" dirty="0"/>
              <a:t> annotations file format to COCO file format.</a:t>
            </a:r>
          </a:p>
          <a:p>
            <a:pPr algn="just">
              <a:buClr>
                <a:srgbClr val="99CB38"/>
              </a:buClr>
              <a:defRPr/>
            </a:pPr>
            <a:r>
              <a:rPr lang="en-US" sz="1800" u="sng" dirty="0"/>
              <a:t>Step</a:t>
            </a:r>
            <a:r>
              <a:rPr lang="en-US" sz="1800" dirty="0">
                <a:solidFill>
                  <a:schemeClr val="accent1"/>
                </a:solidFill>
              </a:rPr>
              <a:t>4</a:t>
            </a:r>
            <a:r>
              <a:rPr lang="en-US" sz="1800" dirty="0"/>
              <a:t>: Clone DETR Repository from GitHub.</a:t>
            </a:r>
          </a:p>
          <a:p>
            <a:pPr algn="just">
              <a:buClr>
                <a:srgbClr val="99CB38"/>
              </a:buClr>
              <a:defRPr/>
            </a:pPr>
            <a:r>
              <a:rPr lang="en-US" sz="1800" u="sng" dirty="0"/>
              <a:t>Step</a:t>
            </a:r>
            <a:r>
              <a:rPr lang="en-US" sz="1800" dirty="0">
                <a:solidFill>
                  <a:schemeClr val="accent1"/>
                </a:solidFill>
              </a:rPr>
              <a:t>5</a:t>
            </a:r>
            <a:r>
              <a:rPr lang="en-US" sz="1800" dirty="0"/>
              <a:t>: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Load training data into DETR with desired format.</a:t>
            </a:r>
            <a:r>
              <a:rPr lang="en-US" sz="1800" dirty="0"/>
              <a:t> </a:t>
            </a:r>
          </a:p>
          <a:p>
            <a:pPr algn="just">
              <a:buClr>
                <a:srgbClr val="99CB38"/>
              </a:buClr>
              <a:defRPr/>
            </a:pPr>
            <a:r>
              <a:rPr kumimoji="0" lang="en-US" sz="18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Step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6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: </a:t>
            </a:r>
            <a:r>
              <a:rPr lang="en-US" sz="1800" dirty="0"/>
              <a:t>Load DETR model with backbone ResNet50 pre-trained weights.</a:t>
            </a:r>
          </a:p>
          <a:p>
            <a:pPr algn="just">
              <a:buClr>
                <a:srgbClr val="99CB38"/>
              </a:buClr>
              <a:defRPr/>
            </a:pPr>
            <a:r>
              <a:rPr kumimoji="0" lang="en-US" sz="18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Step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7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: Train DETR and save model checkpoints.</a:t>
            </a:r>
          </a:p>
          <a:p>
            <a:pPr algn="just">
              <a:buClr>
                <a:srgbClr val="99CB38"/>
              </a:buClr>
              <a:defRPr/>
            </a:pPr>
            <a:r>
              <a:rPr kumimoji="0" lang="en-US" sz="18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Step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8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: Evaluate and test custom trained model on testing data.</a:t>
            </a:r>
          </a:p>
          <a:p>
            <a:pPr algn="just">
              <a:buClr>
                <a:srgbClr val="99CB38"/>
              </a:buClr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3" name="Section Zoom 2">
                <a:extLst>
                  <a:ext uri="{FF2B5EF4-FFF2-40B4-BE49-F238E27FC236}">
                    <a16:creationId xmlns:a16="http://schemas.microsoft.com/office/drawing/2014/main" id="{ECBF0AD7-3C6F-9486-7325-AF8576D943F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55871173"/>
                  </p:ext>
                </p:extLst>
              </p:nvPr>
            </p:nvGraphicFramePr>
            <p:xfrm>
              <a:off x="8304212" y="667512"/>
              <a:ext cx="3047206" cy="1714500"/>
            </p:xfrm>
            <a:graphic>
              <a:graphicData uri="http://schemas.microsoft.com/office/powerpoint/2016/sectionzoom">
                <psez:sectionZm>
                  <psez:sectionZmObj sectionId="{42F2DDAF-BA78-47A6-BFBB-BC4026C883CA}">
                    <psez:zmPr id="{D89F4DC2-32F3-465B-B35B-EAD853E359A6}" returnToParent="0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7206" cy="1714500"/>
                        </a:xfrm>
                        <a:prstGeom prst="roundRect">
                          <a:avLst>
                            <a:gd name="adj" fmla="val 8594"/>
                          </a:avLst>
                        </a:prstGeom>
                        <a:noFill/>
                        <a:ln w="3175">
                          <a:solidFill>
                            <a:prstClr val="ltGray"/>
                          </a:solidFill>
                        </a:ln>
                        <a:effectLst>
                          <a:reflection blurRad="12700" stA="38000" endPos="28000" dist="5000" dir="5400000" sy="-100000" algn="bl" rotWithShape="0"/>
                        </a:effectLst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3" name="Section Zoom 2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ECBF0AD7-3C6F-9486-7325-AF8576D943F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304212" y="667512"/>
                <a:ext cx="3047206" cy="1714500"/>
              </a:xfrm>
              <a:prstGeom prst="roundRect">
                <a:avLst>
                  <a:gd name="adj" fmla="val 8594"/>
                </a:avLst>
              </a:prstGeom>
              <a:noFill/>
              <a:ln w="3175">
                <a:solidFill>
                  <a:prstClr val="ltGray"/>
                </a:solidFill>
              </a:ln>
              <a:effectLst>
                <a:reflection blurRad="12700" stA="38000" endPos="28000" dist="5000" dir="5400000" sy="-100000" algn="bl" rotWithShape="0"/>
              </a:effectLst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46915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325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E5F11-B7B9-4B80-8C6A-A8A7A7190B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89529" y="1219200"/>
            <a:ext cx="4178482" cy="1715084"/>
          </a:xfrm>
        </p:spPr>
        <p:txBody>
          <a:bodyPr/>
          <a:lstStyle/>
          <a:p>
            <a:r>
              <a:rPr lang="en-US" dirty="0"/>
              <a:t>Step </a:t>
            </a:r>
            <a:r>
              <a:rPr lang="en-US" dirty="0">
                <a:solidFill>
                  <a:srgbClr val="92D050"/>
                </a:solidFill>
              </a:rPr>
              <a:t>8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8AFAA9-633A-475C-B8ED-840A34F729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89529" y="3235763"/>
            <a:ext cx="4178482" cy="775748"/>
          </a:xfrm>
        </p:spPr>
        <p:txBody>
          <a:bodyPr numCol="1">
            <a:noAutofit/>
          </a:bodyPr>
          <a:lstStyle/>
          <a:p>
            <a:pPr marL="223838" marR="0" lvl="0" indent="-223838" algn="just" defTabSz="914400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99CB38"/>
              </a:buClr>
              <a:buSzPct val="100000"/>
              <a:buFont typeface="Arial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Evaluate and test custom trained model on testing data.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37669A-3FCE-9E57-5A93-06090896FF9E}"/>
              </a:ext>
            </a:extLst>
          </p:cNvPr>
          <p:cNvSpPr txBox="1"/>
          <p:nvPr/>
        </p:nvSpPr>
        <p:spPr>
          <a:xfrm>
            <a:off x="7389812" y="4021671"/>
            <a:ext cx="3778199" cy="255454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 algn="just">
              <a:defRPr/>
            </a:pPr>
            <a:r>
              <a:rPr lang="en-US" sz="1600" b="1" dirty="0">
                <a:ln w="9525">
                  <a:noFill/>
                  <a:prstDash val="solid"/>
                </a:ln>
                <a:solidFill>
                  <a:srgbClr val="5B9BD5">
                    <a:lumMod val="40000"/>
                    <a:lumOff val="60000"/>
                  </a:srgbClr>
                </a:solidFill>
                <a:latin typeface="Century Gothic" panose="020B0502020202020204"/>
              </a:rPr>
              <a:t>We evaluated the accuracy and loss of our model with </a:t>
            </a:r>
            <a:r>
              <a:rPr lang="en-US" sz="1600" b="1" dirty="0">
                <a:ln w="9525">
                  <a:noFill/>
                  <a:prstDash val="solid"/>
                </a:ln>
                <a:solidFill>
                  <a:schemeClr val="bg1"/>
                </a:solidFill>
                <a:latin typeface="Century Gothic" panose="020B0502020202020204"/>
              </a:rPr>
              <a:t>mean average precision (mAP)</a:t>
            </a:r>
            <a:r>
              <a:rPr lang="en-US" sz="1600" b="1" dirty="0">
                <a:ln w="9525">
                  <a:noFill/>
                  <a:prstDash val="solid"/>
                </a:ln>
                <a:solidFill>
                  <a:srgbClr val="5B9BD5">
                    <a:lumMod val="40000"/>
                    <a:lumOff val="60000"/>
                  </a:srgbClr>
                </a:solidFill>
                <a:latin typeface="Century Gothic" panose="020B0502020202020204"/>
              </a:rPr>
              <a:t> and </a:t>
            </a:r>
            <a:r>
              <a:rPr lang="en-US" sz="1600" b="1" dirty="0">
                <a:ln w="9525">
                  <a:noFill/>
                  <a:prstDash val="solid"/>
                </a:ln>
                <a:solidFill>
                  <a:schemeClr val="bg1"/>
                </a:solidFill>
                <a:latin typeface="Century Gothic" panose="020B0502020202020204"/>
              </a:rPr>
              <a:t>validation loss</a:t>
            </a:r>
            <a:r>
              <a:rPr lang="en-US" sz="1600" b="1" dirty="0">
                <a:ln w="9525">
                  <a:noFill/>
                  <a:prstDash val="solid"/>
                </a:ln>
                <a:solidFill>
                  <a:srgbClr val="5B9BD5">
                    <a:lumMod val="40000"/>
                    <a:lumOff val="60000"/>
                  </a:srgbClr>
                </a:solidFill>
                <a:latin typeface="Century Gothic" panose="020B0502020202020204"/>
              </a:rPr>
              <a:t> metrics respectively,  in addition to other metrics for measures of the predicted bounding boxes, their positions, and the class associated with each. Then we tested the model on the </a:t>
            </a:r>
            <a:r>
              <a:rPr lang="en-US" sz="1600" b="1" dirty="0">
                <a:ln w="9525">
                  <a:noFill/>
                  <a:prstDash val="solid"/>
                </a:ln>
                <a:solidFill>
                  <a:schemeClr val="bg1"/>
                </a:solidFill>
                <a:latin typeface="Century Gothic" panose="020B0502020202020204"/>
              </a:rPr>
              <a:t>testing images</a:t>
            </a:r>
            <a:r>
              <a:rPr lang="en-US" sz="1600" b="1" dirty="0">
                <a:ln w="9525">
                  <a:noFill/>
                  <a:prstDash val="solid"/>
                </a:ln>
                <a:solidFill>
                  <a:srgbClr val="5B9BD5">
                    <a:lumMod val="40000"/>
                    <a:lumOff val="60000"/>
                  </a:srgbClr>
                </a:solidFill>
                <a:latin typeface="Century Gothic" panose="020B0502020202020204"/>
              </a:rPr>
              <a:t>.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40000"/>
                  <a:lumOff val="60000"/>
                </a:srgbClr>
              </a:solidFill>
              <a:effectLst/>
              <a:uLnTx/>
              <a:uFillTx/>
              <a:latin typeface="Tenorite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00620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9F8C3F66-0608-281F-2624-B5459C9223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89612" y="4103883"/>
            <a:ext cx="6044232" cy="2251524"/>
          </a:xfrm>
          <a:prstGeom prst="rect">
            <a:avLst/>
          </a:prstGeom>
        </p:spPr>
      </p:pic>
      <p:sp>
        <p:nvSpPr>
          <p:cNvPr id="25" name="Content Placeholder 10">
            <a:extLst>
              <a:ext uri="{FF2B5EF4-FFF2-40B4-BE49-F238E27FC236}">
                <a16:creationId xmlns:a16="http://schemas.microsoft.com/office/drawing/2014/main" id="{30A7CAF6-F154-6236-618D-1474D6FBA701}"/>
              </a:ext>
            </a:extLst>
          </p:cNvPr>
          <p:cNvSpPr txBox="1">
            <a:spLocks/>
          </p:cNvSpPr>
          <p:nvPr/>
        </p:nvSpPr>
        <p:spPr>
          <a:xfrm>
            <a:off x="561906" y="4800600"/>
            <a:ext cx="5035439" cy="15548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3838" marR="0" lvl="0" indent="-223838" algn="just" defTabSz="914400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99CB38"/>
              </a:buClr>
              <a:buSzPct val="100000"/>
              <a:buFont typeface="Arial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Evaluation with cross entropy loss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loss_ce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, loss of bounding box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loss_bbox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and generalized intersection over union  loss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loss_giou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metrics.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8DD50C2-78AC-CA0E-EF5F-78FC0AEA1F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4981" y="1738779"/>
            <a:ext cx="5510831" cy="2030676"/>
          </a:xfrm>
          <a:prstGeom prst="rect">
            <a:avLst/>
          </a:prstGeom>
        </p:spPr>
      </p:pic>
      <p:sp>
        <p:nvSpPr>
          <p:cNvPr id="4" name="Content Placeholder 10">
            <a:extLst>
              <a:ext uri="{FF2B5EF4-FFF2-40B4-BE49-F238E27FC236}">
                <a16:creationId xmlns:a16="http://schemas.microsoft.com/office/drawing/2014/main" id="{3E241C0B-7BA4-D6C0-479D-593F1DEB0BD4}"/>
              </a:ext>
            </a:extLst>
          </p:cNvPr>
          <p:cNvSpPr txBox="1">
            <a:spLocks/>
          </p:cNvSpPr>
          <p:nvPr/>
        </p:nvSpPr>
        <p:spPr>
          <a:xfrm>
            <a:off x="592676" y="814576"/>
            <a:ext cx="5035439" cy="12507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3838" marR="0" lvl="0" indent="-223838" algn="just" defTabSz="914400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99CB38"/>
              </a:buClr>
              <a:buSzPct val="100000"/>
              <a:buFont typeface="Arial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Evaluation with mean average precision </a:t>
            </a:r>
            <a:r>
              <a:rPr kumimoji="0" lang="en-US" sz="1800" b="0" i="0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mAP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and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validation loss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metrics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.</a:t>
            </a:r>
          </a:p>
        </p:txBody>
      </p:sp>
      <p:pic>
        <p:nvPicPr>
          <p:cNvPr id="8" name="Picture 7" descr="Graphical user interface, histogram&#10;&#10;Description automatically generated">
            <a:extLst>
              <a:ext uri="{FF2B5EF4-FFF2-40B4-BE49-F238E27FC236}">
                <a16:creationId xmlns:a16="http://schemas.microsoft.com/office/drawing/2014/main" id="{F8D18BD6-F7DF-F5FF-5F2E-1148B64835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3014" y="1738779"/>
            <a:ext cx="5510831" cy="207887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9928BD3-0754-D931-E928-DC4A81D601EA}"/>
              </a:ext>
            </a:extLst>
          </p:cNvPr>
          <p:cNvSpPr txBox="1"/>
          <p:nvPr/>
        </p:nvSpPr>
        <p:spPr>
          <a:xfrm>
            <a:off x="7172986" y="849035"/>
            <a:ext cx="3810886" cy="59093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223838" marR="0" lvl="0" indent="-223838" algn="just" defTabSz="914400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99CB38"/>
              </a:buClr>
              <a:buSzPct val="100000"/>
              <a:buFont typeface="Arial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Other metrics related to evaluating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class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predictions.</a:t>
            </a:r>
          </a:p>
        </p:txBody>
      </p:sp>
    </p:spTree>
    <p:extLst>
      <p:ext uri="{BB962C8B-B14F-4D97-AF65-F5344CB8AC3E}">
        <p14:creationId xmlns:p14="http://schemas.microsoft.com/office/powerpoint/2010/main" val="1269934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Graphical user interface, application, website&#10;&#10;Description automatically generated">
            <a:extLst>
              <a:ext uri="{FF2B5EF4-FFF2-40B4-BE49-F238E27FC236}">
                <a16:creationId xmlns:a16="http://schemas.microsoft.com/office/drawing/2014/main" id="{E64BF90C-92D6-07EC-C963-274A5583CAA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612" y="1524000"/>
            <a:ext cx="8153400" cy="48006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Content Placeholder 10">
            <a:extLst>
              <a:ext uri="{FF2B5EF4-FFF2-40B4-BE49-F238E27FC236}">
                <a16:creationId xmlns:a16="http://schemas.microsoft.com/office/drawing/2014/main" id="{D289F2C1-C654-99D5-1BFE-3794F947824F}"/>
              </a:ext>
            </a:extLst>
          </p:cNvPr>
          <p:cNvSpPr txBox="1">
            <a:spLocks/>
          </p:cNvSpPr>
          <p:nvPr/>
        </p:nvSpPr>
        <p:spPr>
          <a:xfrm>
            <a:off x="836612" y="914400"/>
            <a:ext cx="5035439" cy="785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3838" marR="0" lvl="0" indent="-223838" algn="just" defTabSz="914400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99CB38"/>
              </a:buClr>
              <a:buSzPct val="100000"/>
              <a:buFont typeface="Arial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Predictions on testing images.</a:t>
            </a:r>
          </a:p>
        </p:txBody>
      </p:sp>
      <p:sp>
        <p:nvSpPr>
          <p:cNvPr id="10" name="Title 8">
            <a:extLst>
              <a:ext uri="{FF2B5EF4-FFF2-40B4-BE49-F238E27FC236}">
                <a16:creationId xmlns:a16="http://schemas.microsoft.com/office/drawing/2014/main" id="{C261D3EC-689A-EFD4-140D-D778204DE2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18612" y="3962400"/>
            <a:ext cx="2784419" cy="1371600"/>
          </a:xfrm>
        </p:spPr>
        <p:txBody>
          <a:bodyPr/>
          <a:lstStyle/>
          <a:p>
            <a:r>
              <a:rPr lang="en-US" dirty="0"/>
              <a:t>Thank </a:t>
            </a:r>
            <a:br>
              <a:rPr lang="en-US" dirty="0"/>
            </a:br>
            <a:r>
              <a:rPr lang="en-US" dirty="0"/>
              <a:t>	You !</a:t>
            </a:r>
          </a:p>
        </p:txBody>
      </p:sp>
    </p:spTree>
    <p:extLst>
      <p:ext uri="{BB962C8B-B14F-4D97-AF65-F5344CB8AC3E}">
        <p14:creationId xmlns:p14="http://schemas.microsoft.com/office/powerpoint/2010/main" val="1358478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6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7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68111A-E77A-E4C7-E671-D7DCD3D503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3" y="351971"/>
            <a:ext cx="9144001" cy="1371600"/>
          </a:xfrm>
        </p:spPr>
        <p:txBody>
          <a:bodyPr anchor="b">
            <a:normAutofit/>
          </a:bodyPr>
          <a:lstStyle/>
          <a:p>
            <a:r>
              <a:rPr lang="en-US" dirty="0"/>
              <a:t>Team Members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8E94417-B4C7-0D62-F190-0BE5D8BA48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2413" y="2133600"/>
            <a:ext cx="9144001" cy="426719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81677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Our Project </a:t>
            </a:r>
            <a:br>
              <a:rPr lang="en-US" dirty="0"/>
            </a:br>
            <a:r>
              <a:rPr lang="en-US" sz="2000" dirty="0">
                <a:solidFill>
                  <a:schemeClr val="accent1"/>
                </a:solidFill>
              </a:rPr>
              <a:t>Step-by-Step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827212" y="2057400"/>
            <a:ext cx="9134391" cy="4114801"/>
          </a:xfrm>
        </p:spPr>
        <p:txBody>
          <a:bodyPr numCol="1">
            <a:normAutofit/>
          </a:bodyPr>
          <a:lstStyle/>
          <a:p>
            <a:pPr algn="just"/>
            <a:r>
              <a:rPr lang="en-US" sz="1800" u="sng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Step</a:t>
            </a:r>
            <a:r>
              <a:rPr lang="en-US" sz="1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</a:t>
            </a:r>
            <a:r>
              <a:rPr lang="en-US" sz="18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: </a:t>
            </a:r>
            <a:r>
              <a:rPr lang="en-US" sz="1800" dirty="0">
                <a:ln w="0"/>
              </a:rPr>
              <a:t>I</a:t>
            </a:r>
            <a:r>
              <a:rPr lang="en-US" sz="1800" dirty="0"/>
              <a:t>mport dataset from Kaggle into Google Drive.</a:t>
            </a:r>
            <a:endParaRPr lang="en-US" sz="1800" dirty="0">
              <a:solidFill>
                <a:prstClr val="white"/>
              </a:solidFill>
              <a:latin typeface="Century Gothic" panose="020B0502020202020204"/>
            </a:endParaRPr>
          </a:p>
          <a:p>
            <a:pPr lvl="0" algn="just">
              <a:buClr>
                <a:srgbClr val="99CB38"/>
              </a:buClr>
              <a:defRPr/>
            </a:pPr>
            <a:r>
              <a:rPr lang="en-US" sz="1800" u="sng" dirty="0">
                <a:ln w="0"/>
                <a:solidFill>
                  <a:prstClr val="white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Step</a:t>
            </a:r>
            <a:r>
              <a:rPr lang="en-US" sz="1800" dirty="0">
                <a:ln w="0"/>
                <a:solidFill>
                  <a:srgbClr val="99CB38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2</a:t>
            </a:r>
            <a:r>
              <a:rPr lang="en-US" sz="1800" dirty="0">
                <a:ln w="0"/>
                <a:solidFill>
                  <a:prstClr val="white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:</a:t>
            </a:r>
            <a:r>
              <a:rPr lang="en-US" sz="1800" dirty="0">
                <a:solidFill>
                  <a:prstClr val="white"/>
                </a:solidFill>
              </a:rPr>
              <a:t> Split annotations into train-validation sub _ sets.</a:t>
            </a:r>
            <a:r>
              <a:rPr lang="en-US" sz="1800" dirty="0">
                <a:ln w="0"/>
                <a:solidFill>
                  <a:prstClr val="white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endParaRPr lang="en-US" sz="1800" dirty="0">
              <a:solidFill>
                <a:prstClr val="white"/>
              </a:solidFill>
            </a:endParaRPr>
          </a:p>
          <a:p>
            <a:pPr lvl="0" algn="just">
              <a:buClr>
                <a:srgbClr val="99CB38"/>
              </a:buClr>
              <a:defRPr/>
            </a:pPr>
            <a:r>
              <a:rPr lang="en-US" sz="1800" u="sng" dirty="0">
                <a:ln w="0"/>
                <a:solidFill>
                  <a:prstClr val="white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Step</a:t>
            </a:r>
            <a:r>
              <a:rPr lang="en-US" sz="1800" dirty="0">
                <a:ln w="0"/>
                <a:solidFill>
                  <a:srgbClr val="99CB38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3</a:t>
            </a:r>
            <a:r>
              <a:rPr lang="en-US" sz="1800" dirty="0">
                <a:ln w="0"/>
                <a:solidFill>
                  <a:prstClr val="white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:</a:t>
            </a:r>
            <a:r>
              <a:rPr lang="en-US" dirty="0">
                <a:ln w="0"/>
                <a:solidFill>
                  <a:prstClr val="white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sz="1800" dirty="0">
                <a:ln w="0"/>
                <a:solidFill>
                  <a:prstClr val="white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Change</a:t>
            </a:r>
            <a:r>
              <a:rPr lang="en-US" sz="1800" dirty="0">
                <a:solidFill>
                  <a:prstClr val="white"/>
                </a:solidFill>
              </a:rPr>
              <a:t> annotations file format to COCO file format.</a:t>
            </a:r>
          </a:p>
          <a:p>
            <a:pPr algn="just">
              <a:buClr>
                <a:srgbClr val="99CB38"/>
              </a:buClr>
              <a:defRPr/>
            </a:pPr>
            <a:r>
              <a:rPr lang="en-US" sz="1800" u="sng" dirty="0"/>
              <a:t>Step</a:t>
            </a:r>
            <a:r>
              <a:rPr lang="en-US" sz="1800" dirty="0">
                <a:solidFill>
                  <a:schemeClr val="accent1"/>
                </a:solidFill>
              </a:rPr>
              <a:t>4</a:t>
            </a:r>
            <a:r>
              <a:rPr lang="en-US" sz="1800" dirty="0"/>
              <a:t>: Clone DETR Repository from GitHub.</a:t>
            </a:r>
          </a:p>
          <a:p>
            <a:pPr algn="just">
              <a:buClr>
                <a:srgbClr val="99CB38"/>
              </a:buClr>
              <a:defRPr/>
            </a:pPr>
            <a:r>
              <a:rPr lang="en-US" sz="1800" u="sng" dirty="0"/>
              <a:t>Step</a:t>
            </a:r>
            <a:r>
              <a:rPr lang="en-US" sz="1800" dirty="0">
                <a:solidFill>
                  <a:schemeClr val="accent1"/>
                </a:solidFill>
              </a:rPr>
              <a:t>5</a:t>
            </a:r>
            <a:r>
              <a:rPr lang="en-US" sz="1800" dirty="0"/>
              <a:t>: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Load training data into DETR with desired format.</a:t>
            </a:r>
            <a:r>
              <a:rPr lang="en-US" sz="1800" dirty="0"/>
              <a:t> </a:t>
            </a:r>
          </a:p>
          <a:p>
            <a:pPr algn="just">
              <a:buClr>
                <a:srgbClr val="99CB38"/>
              </a:buClr>
              <a:defRPr/>
            </a:pPr>
            <a:r>
              <a:rPr kumimoji="0" lang="en-US" sz="18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Step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6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: </a:t>
            </a:r>
            <a:r>
              <a:rPr lang="en-US" sz="1800" dirty="0"/>
              <a:t>Load DETR model with backbone ResNet50 pre-trained weights.</a:t>
            </a:r>
          </a:p>
          <a:p>
            <a:pPr algn="just">
              <a:buClr>
                <a:srgbClr val="99CB38"/>
              </a:buClr>
              <a:defRPr/>
            </a:pPr>
            <a:r>
              <a:rPr kumimoji="0" lang="en-US" sz="18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Step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7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: Train DETR and save model checkpoints.</a:t>
            </a:r>
          </a:p>
          <a:p>
            <a:pPr algn="just">
              <a:buClr>
                <a:srgbClr val="99CB38"/>
              </a:buClr>
              <a:defRPr/>
            </a:pPr>
            <a:r>
              <a:rPr kumimoji="0" lang="en-US" sz="18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Step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8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: Evaluate and test custom trained model on testing data.</a:t>
            </a:r>
          </a:p>
          <a:p>
            <a:pPr algn="just">
              <a:buClr>
                <a:srgbClr val="99CB38"/>
              </a:buClr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5" name="Section Zoom 4">
                <a:extLst>
                  <a:ext uri="{FF2B5EF4-FFF2-40B4-BE49-F238E27FC236}">
                    <a16:creationId xmlns:a16="http://schemas.microsoft.com/office/drawing/2014/main" id="{C91C6084-93A3-714F-3778-E467E4B32AF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05777086"/>
                  </p:ext>
                </p:extLst>
              </p:nvPr>
            </p:nvGraphicFramePr>
            <p:xfrm>
              <a:off x="8304212" y="671208"/>
              <a:ext cx="3047206" cy="1714500"/>
            </p:xfrm>
            <a:graphic>
              <a:graphicData uri="http://schemas.microsoft.com/office/powerpoint/2016/sectionzoom">
                <psez:sectionZm>
                  <psez:sectionZmObj sectionId="{624799F4-36CE-4C5F-BE27-EA454C9614C4}">
                    <psez:zmPr id="{2DC52F48-F92E-473E-9809-96EC4CC3CF2A}" returnToParent="0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7206" cy="1714500"/>
                        </a:xfrm>
                        <a:prstGeom prst="roundRect">
                          <a:avLst>
                            <a:gd name="adj" fmla="val 8594"/>
                          </a:avLst>
                        </a:prstGeom>
                        <a:noFill/>
                        <a:ln w="3175">
                          <a:solidFill>
                            <a:prstClr val="ltGray"/>
                          </a:solidFill>
                        </a:ln>
                        <a:effectLst>
                          <a:reflection blurRad="12700" stA="38000" endPos="28000" dist="5000" dir="5400000" sy="-100000" algn="bl" rotWithShape="0"/>
                        </a:effectLst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5" name="Section Zoom 4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C91C6084-93A3-714F-3778-E467E4B32AF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304212" y="671208"/>
                <a:ext cx="3047206" cy="1714500"/>
              </a:xfrm>
              <a:prstGeom prst="roundRect">
                <a:avLst>
                  <a:gd name="adj" fmla="val 8594"/>
                </a:avLst>
              </a:prstGeom>
              <a:noFill/>
              <a:ln w="3175">
                <a:solidFill>
                  <a:prstClr val="ltGray"/>
                </a:solidFill>
              </a:ln>
              <a:effectLst>
                <a:reflection blurRad="12700" stA="38000" endPos="28000" dist="5000" dir="5400000" sy="-100000" algn="bl" rotWithShape="0"/>
              </a:effectLst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94694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125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E5F11-B7B9-4B80-8C6A-A8A7A7190B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89529" y="2149174"/>
            <a:ext cx="4178482" cy="1715084"/>
          </a:xfrm>
        </p:spPr>
        <p:txBody>
          <a:bodyPr/>
          <a:lstStyle/>
          <a:p>
            <a:r>
              <a:rPr lang="en-US" dirty="0"/>
              <a:t>Step </a:t>
            </a:r>
            <a:r>
              <a:rPr lang="en-US" dirty="0">
                <a:solidFill>
                  <a:srgbClr val="92D050"/>
                </a:solidFill>
              </a:rPr>
              <a:t>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8AFAA9-633A-475C-B8ED-840A34F729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89529" y="3961865"/>
            <a:ext cx="4178482" cy="365030"/>
          </a:xfrm>
        </p:spPr>
        <p:txBody>
          <a:bodyPr>
            <a:noAutofit/>
          </a:bodyPr>
          <a:lstStyle/>
          <a:p>
            <a:pPr marL="223838" marR="0" lvl="0" indent="-223838" algn="just" defTabSz="914400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99CB38"/>
              </a:buClr>
              <a:buSzPct val="100000"/>
              <a:buFont typeface="Arial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 w="0"/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I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mport dataset from Kaggle into Google Drive.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37669A-3FCE-9E57-5A93-06090896FF9E}"/>
              </a:ext>
            </a:extLst>
          </p:cNvPr>
          <p:cNvSpPr txBox="1"/>
          <p:nvPr/>
        </p:nvSpPr>
        <p:spPr>
          <a:xfrm>
            <a:off x="7389812" y="4800600"/>
            <a:ext cx="3778199" cy="181588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kumimoji="0" lang="en-US" sz="1600" b="1" i="0" u="none" strike="noStrike" kern="1200" cap="none" spc="0" normalizeH="0" baseline="0" noProof="0" dirty="0">
                <a:ln w="9525">
                  <a:noFill/>
                  <a:prstDash val="solid"/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We Imported the dataset from </a:t>
            </a:r>
            <a:r>
              <a:rPr lang="en-US" sz="1600" b="1" dirty="0">
                <a:ln w="9525">
                  <a:noFill/>
                  <a:prstDash val="solid"/>
                </a:ln>
                <a:solidFill>
                  <a:schemeClr val="accent5">
                    <a:lumMod val="40000"/>
                    <a:lumOff val="60000"/>
                  </a:schemeClr>
                </a:solidFill>
                <a:latin typeface="Century Gothic" panose="020B0502020202020204"/>
                <a:ea typeface="+mj-ea"/>
                <a:cs typeface="+mj-cs"/>
              </a:rPr>
              <a:t>Kaggle </a:t>
            </a:r>
            <a:r>
              <a:rPr lang="en-US" sz="1600" b="1" dirty="0">
                <a:ln w="9525">
                  <a:noFill/>
                  <a:prstDash val="solid"/>
                </a:ln>
                <a:solidFill>
                  <a:schemeClr val="bg1"/>
                </a:solidFill>
                <a:latin typeface="Century Gothic" panose="020B0502020202020204"/>
                <a:ea typeface="+mj-ea"/>
                <a:cs typeface="+mj-c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https://www.kaggle.com/datasets/sshikamaru/car-object-detection</a:t>
            </a:r>
            <a:r>
              <a:rPr lang="en-US" sz="1600" b="1" dirty="0">
                <a:ln w="9525">
                  <a:noFill/>
                  <a:prstDash val="solid"/>
                </a:ln>
                <a:solidFill>
                  <a:schemeClr val="bg1"/>
                </a:solidFill>
                <a:latin typeface="Century Gothic" panose="020B0502020202020204"/>
                <a:ea typeface="+mj-ea"/>
                <a:cs typeface="+mj-cs"/>
              </a:rPr>
              <a:t> </a:t>
            </a:r>
            <a:r>
              <a:rPr kumimoji="0" lang="en-US" sz="1600" b="1" i="0" u="none" strike="noStrike" kern="1200" cap="none" spc="0" normalizeH="0" baseline="0" noProof="0" dirty="0">
                <a:ln w="9525">
                  <a:noFill/>
                  <a:prstDash val="solid"/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unzipped the data file and moved it to Google Drive in a newly created folder named </a:t>
            </a:r>
            <a:r>
              <a:rPr kumimoji="0" lang="en-US" sz="1600" b="1" i="0" u="none" strike="noStrike" kern="1200" cap="none" spc="0" normalizeH="0" baseline="0" noProof="0" dirty="0">
                <a:ln w="9525">
                  <a:noFill/>
                  <a:prstDash val="solid"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CarDataset</a:t>
            </a:r>
            <a:r>
              <a:rPr kumimoji="0" lang="en-US" sz="1600" b="1" i="0" u="none" strike="noStrike" kern="1200" cap="none" spc="0" normalizeH="0" baseline="0" noProof="0" dirty="0">
                <a:ln w="9525">
                  <a:noFill/>
                  <a:prstDash val="solid"/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.</a:t>
            </a:r>
            <a:endParaRPr lang="en-US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728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4AB84835-D4D9-9B24-904E-18DF4E01595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43"/>
          <a:stretch/>
        </p:blipFill>
        <p:spPr>
          <a:xfrm>
            <a:off x="381000" y="3485072"/>
            <a:ext cx="5713412" cy="26523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Content Placeholder 5" descr="A picture containing text, bus&#10;&#10;Description automatically generated">
            <a:extLst>
              <a:ext uri="{FF2B5EF4-FFF2-40B4-BE49-F238E27FC236}">
                <a16:creationId xmlns:a16="http://schemas.microsoft.com/office/drawing/2014/main" id="{C46F720D-3C0A-A62D-9566-3E057A9371C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6661" y="958676"/>
            <a:ext cx="5574251" cy="252639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2A5E437-5712-2029-ECF6-7EF3CBF965C1}"/>
              </a:ext>
            </a:extLst>
          </p:cNvPr>
          <p:cNvSpPr txBox="1"/>
          <p:nvPr/>
        </p:nvSpPr>
        <p:spPr>
          <a:xfrm>
            <a:off x="7246245" y="283820"/>
            <a:ext cx="3886200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Kaggle</a:t>
            </a:r>
            <a:r>
              <a:rPr lang="en-US" dirty="0"/>
              <a:t> |car-object-detection Dataset by - </a:t>
            </a:r>
            <a:r>
              <a:rPr lang="en-US" b="1" i="0" cap="all" dirty="0">
                <a:latin typeface="Inter"/>
              </a:rPr>
              <a:t>EDWARD ZHANG</a:t>
            </a:r>
            <a:endParaRPr lang="en-US" dirty="0"/>
          </a:p>
        </p:txBody>
      </p:sp>
      <p:pic>
        <p:nvPicPr>
          <p:cNvPr id="5" name="Picture 4" descr="Graphical user interface, text, application, email, Teams&#10;&#10;Description automatically generated">
            <a:extLst>
              <a:ext uri="{FF2B5EF4-FFF2-40B4-BE49-F238E27FC236}">
                <a16:creationId xmlns:a16="http://schemas.microsoft.com/office/drawing/2014/main" id="{1BCAFA9F-D70B-4C37-5B81-B37350B6487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02"/>
          <a:stretch/>
        </p:blipFill>
        <p:spPr>
          <a:xfrm>
            <a:off x="381000" y="533400"/>
            <a:ext cx="5713412" cy="29516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E1319AEF-31F7-F904-95A5-95FB59F72F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6661" y="3733800"/>
            <a:ext cx="5705369" cy="252639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A9BC629-67C5-30F9-2661-603D1DC6569F}"/>
              </a:ext>
            </a:extLst>
          </p:cNvPr>
          <p:cNvSpPr txBox="1"/>
          <p:nvPr/>
        </p:nvSpPr>
        <p:spPr>
          <a:xfrm>
            <a:off x="8501895" y="5594077"/>
            <a:ext cx="388620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Files on Google Drive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82E4213-93C8-F6AC-A4B3-CF606598F35B}"/>
              </a:ext>
            </a:extLst>
          </p:cNvPr>
          <p:cNvSpPr txBox="1"/>
          <p:nvPr/>
        </p:nvSpPr>
        <p:spPr>
          <a:xfrm>
            <a:off x="2777304" y="5455578"/>
            <a:ext cx="3886200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Code on Colaboratory Notebook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5244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Our Project </a:t>
            </a:r>
            <a:br>
              <a:rPr lang="en-US" dirty="0"/>
            </a:br>
            <a:r>
              <a:rPr lang="en-US" sz="2000" dirty="0">
                <a:solidFill>
                  <a:schemeClr val="accent1"/>
                </a:solidFill>
              </a:rPr>
              <a:t>Step-by-Step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827212" y="2057400"/>
            <a:ext cx="9134391" cy="4114801"/>
          </a:xfrm>
        </p:spPr>
        <p:txBody>
          <a:bodyPr numCol="1">
            <a:normAutofit/>
          </a:bodyPr>
          <a:lstStyle/>
          <a:p>
            <a:pPr algn="just"/>
            <a:r>
              <a:rPr lang="en-US" sz="1800" u="sng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Step</a:t>
            </a:r>
            <a:r>
              <a:rPr lang="en-US" sz="1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</a:t>
            </a:r>
            <a:r>
              <a:rPr lang="en-US" sz="18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: </a:t>
            </a:r>
            <a:r>
              <a:rPr lang="en-US" sz="1800" dirty="0">
                <a:ln w="0"/>
              </a:rPr>
              <a:t>I</a:t>
            </a:r>
            <a:r>
              <a:rPr lang="en-US" sz="1800" dirty="0"/>
              <a:t>mport dataset from Kaggle into Google Drive.</a:t>
            </a:r>
            <a:endParaRPr lang="en-US" sz="1800" dirty="0">
              <a:solidFill>
                <a:prstClr val="white"/>
              </a:solidFill>
              <a:latin typeface="Century Gothic" panose="020B0502020202020204"/>
            </a:endParaRPr>
          </a:p>
          <a:p>
            <a:pPr algn="just">
              <a:buClr>
                <a:srgbClr val="99CB38"/>
              </a:buClr>
              <a:defRPr/>
            </a:pPr>
            <a:r>
              <a:rPr kumimoji="0" lang="en-US" sz="1800" b="0" i="0" u="sng" strike="noStrike" kern="1200" cap="none" spc="0" normalizeH="0" baseline="0" noProof="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Step</a:t>
            </a:r>
            <a:r>
              <a:rPr kumimoji="0" lang="en-US" sz="1800" b="0" i="0" u="none" strike="noStrike" kern="1200" cap="none" spc="0" normalizeH="0" baseline="0" noProof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2</a:t>
            </a:r>
            <a:r>
              <a:rPr kumimoji="0" lang="en-US" sz="1800" b="0" i="0" u="none" strike="noStrike" kern="1200" cap="none" spc="0" normalizeH="0" baseline="0" noProof="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:</a:t>
            </a:r>
            <a:r>
              <a:rPr lang="en-US" sz="1800" dirty="0"/>
              <a:t> Split annotations into train-validation sub _ sets.</a:t>
            </a:r>
            <a:r>
              <a:rPr lang="en-US" sz="1800" dirty="0">
                <a:ln w="0"/>
                <a:solidFill>
                  <a:prstClr val="white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endParaRPr lang="en-US" sz="1800" dirty="0"/>
          </a:p>
          <a:p>
            <a:pPr algn="just">
              <a:buClr>
                <a:srgbClr val="99CB38"/>
              </a:buClr>
              <a:defRPr/>
            </a:pPr>
            <a:r>
              <a:rPr kumimoji="0" lang="en-US" sz="1800" b="0" i="0" u="sng" strike="noStrike" kern="1200" cap="none" spc="0" normalizeH="0" baseline="0" noProof="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Step</a:t>
            </a:r>
            <a:r>
              <a:rPr kumimoji="0" lang="en-US" sz="1800" b="0" i="0" u="none" strike="noStrike" kern="1200" cap="none" spc="0" normalizeH="0" baseline="0" noProof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3</a:t>
            </a:r>
            <a:r>
              <a:rPr kumimoji="0" lang="en-US" sz="1800" b="0" i="0" u="none" strike="noStrike" kern="1200" cap="none" spc="0" normalizeH="0" baseline="0" noProof="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:</a:t>
            </a:r>
            <a:r>
              <a:rPr kumimoji="0" lang="en-US" sz="2400" b="0" i="0" u="none" strike="noStrike" kern="1200" cap="none" spc="0" normalizeH="0" baseline="0" noProof="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 </a:t>
            </a:r>
            <a:r>
              <a:rPr lang="en-US" sz="1800" dirty="0">
                <a:ln w="0"/>
                <a:solidFill>
                  <a:prstClr val="white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Change</a:t>
            </a:r>
            <a:r>
              <a:rPr lang="en-US" sz="1800" dirty="0"/>
              <a:t> annotations file format to COCO file format.</a:t>
            </a:r>
          </a:p>
          <a:p>
            <a:pPr algn="just">
              <a:buClr>
                <a:srgbClr val="99CB38"/>
              </a:buClr>
              <a:defRPr/>
            </a:pPr>
            <a:r>
              <a:rPr lang="en-US" sz="1800" u="sng" dirty="0"/>
              <a:t>Step</a:t>
            </a:r>
            <a:r>
              <a:rPr lang="en-US" sz="1800" dirty="0">
                <a:solidFill>
                  <a:schemeClr val="accent1"/>
                </a:solidFill>
              </a:rPr>
              <a:t>4</a:t>
            </a:r>
            <a:r>
              <a:rPr lang="en-US" sz="1800" dirty="0"/>
              <a:t>: Clone DETR Repository from GitHub.</a:t>
            </a:r>
          </a:p>
          <a:p>
            <a:pPr algn="just">
              <a:buClr>
                <a:srgbClr val="99CB38"/>
              </a:buClr>
              <a:defRPr/>
            </a:pPr>
            <a:r>
              <a:rPr lang="en-US" sz="1800" u="sng" dirty="0"/>
              <a:t>Step</a:t>
            </a:r>
            <a:r>
              <a:rPr lang="en-US" sz="1800" dirty="0">
                <a:solidFill>
                  <a:schemeClr val="accent1"/>
                </a:solidFill>
              </a:rPr>
              <a:t>5</a:t>
            </a:r>
            <a:r>
              <a:rPr lang="en-US" sz="1800" dirty="0"/>
              <a:t>: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Load training data into DETR with desired format.</a:t>
            </a:r>
            <a:r>
              <a:rPr lang="en-US" sz="1800" dirty="0"/>
              <a:t> </a:t>
            </a:r>
          </a:p>
          <a:p>
            <a:pPr algn="just">
              <a:buClr>
                <a:srgbClr val="99CB38"/>
              </a:buClr>
              <a:defRPr/>
            </a:pPr>
            <a:r>
              <a:rPr kumimoji="0" lang="en-US" sz="18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Step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6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: </a:t>
            </a:r>
            <a:r>
              <a:rPr lang="en-US" sz="1800" dirty="0"/>
              <a:t>Load DETR model with backbone ResNet50 pre-trained weights.</a:t>
            </a:r>
          </a:p>
          <a:p>
            <a:pPr algn="just">
              <a:buClr>
                <a:srgbClr val="99CB38"/>
              </a:buClr>
              <a:defRPr/>
            </a:pPr>
            <a:r>
              <a:rPr kumimoji="0" lang="en-US" sz="18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Step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7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: Train DETR and save model checkpoints.</a:t>
            </a:r>
          </a:p>
          <a:p>
            <a:pPr algn="just">
              <a:buClr>
                <a:srgbClr val="99CB38"/>
              </a:buClr>
              <a:defRPr/>
            </a:pPr>
            <a:r>
              <a:rPr kumimoji="0" lang="en-US" sz="18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Step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8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: Evaluate and test custom trained model on testing data.</a:t>
            </a:r>
          </a:p>
          <a:p>
            <a:pPr algn="just">
              <a:buClr>
                <a:srgbClr val="99CB38"/>
              </a:buClr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6" name="Section Zoom 5">
                <a:extLst>
                  <a:ext uri="{FF2B5EF4-FFF2-40B4-BE49-F238E27FC236}">
                    <a16:creationId xmlns:a16="http://schemas.microsoft.com/office/drawing/2014/main" id="{5B04B3CA-FCB4-5391-6B16-9AFD267E24C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441965898"/>
                  </p:ext>
                </p:extLst>
              </p:nvPr>
            </p:nvGraphicFramePr>
            <p:xfrm>
              <a:off x="8304212" y="667512"/>
              <a:ext cx="3047206" cy="1714500"/>
            </p:xfrm>
            <a:graphic>
              <a:graphicData uri="http://schemas.microsoft.com/office/powerpoint/2016/sectionzoom">
                <psez:sectionZm>
                  <psez:sectionZmObj sectionId="{1D87359E-DE74-4CB7-97A1-C8AF357E2E51}">
                    <psez:zmPr id="{92409359-B0D5-4555-B46E-629373C471B4}" returnToParent="0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7206" cy="1714500"/>
                        </a:xfrm>
                        <a:prstGeom prst="roundRect">
                          <a:avLst>
                            <a:gd name="adj" fmla="val 8594"/>
                          </a:avLst>
                        </a:prstGeom>
                        <a:noFill/>
                        <a:ln w="3175">
                          <a:solidFill>
                            <a:prstClr val="ltGray"/>
                          </a:solidFill>
                        </a:ln>
                        <a:effectLst>
                          <a:reflection blurRad="12700" stA="38000" endPos="28000" dist="5000" dir="5400000" sy="-100000" algn="bl" rotWithShape="0"/>
                        </a:effectLst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6" name="Section Zoom 5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5B04B3CA-FCB4-5391-6B16-9AFD267E24C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304212" y="667512"/>
                <a:ext cx="3047206" cy="1714500"/>
              </a:xfrm>
              <a:prstGeom prst="roundRect">
                <a:avLst>
                  <a:gd name="adj" fmla="val 8594"/>
                </a:avLst>
              </a:prstGeom>
              <a:noFill/>
              <a:ln w="3175">
                <a:solidFill>
                  <a:prstClr val="ltGray"/>
                </a:solidFill>
              </a:ln>
              <a:effectLst>
                <a:reflection blurRad="12700" stA="38000" endPos="28000" dist="5000" dir="5400000" sy="-100000" algn="bl" rotWithShape="0"/>
              </a:effectLst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33124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275"/>
                            </p:stCondLst>
                            <p:childTnLst>
                              <p:par>
                                <p:cTn id="8" presetID="15" presetClass="emph" presetSubtype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9" dur="indefinite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25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E5F11-B7B9-4B80-8C6A-A8A7A7190B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89529" y="1447800"/>
            <a:ext cx="4178482" cy="1715084"/>
          </a:xfrm>
        </p:spPr>
        <p:txBody>
          <a:bodyPr/>
          <a:lstStyle/>
          <a:p>
            <a:r>
              <a:rPr lang="en-US" dirty="0"/>
              <a:t>Steps </a:t>
            </a:r>
            <a:r>
              <a:rPr lang="en-US" dirty="0">
                <a:solidFill>
                  <a:srgbClr val="92D050"/>
                </a:solidFill>
              </a:rPr>
              <a:t>2 &amp; 3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8AFAA9-633A-475C-B8ED-840A34F729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89529" y="3429000"/>
            <a:ext cx="4178482" cy="1447800"/>
          </a:xfrm>
        </p:spPr>
        <p:txBody>
          <a:bodyPr numCol="1">
            <a:noAutofit/>
          </a:bodyPr>
          <a:lstStyle/>
          <a:p>
            <a:pPr marL="285750" marR="0" lvl="0" indent="-285750" algn="just" defTabSz="914400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99CB38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Split annotations into train-validation sub _ sets.</a:t>
            </a:r>
            <a:endParaRPr kumimoji="0" lang="en-US" sz="1800" b="0" i="0" u="none" strike="noStrike" kern="1200" cap="none" spc="0" normalizeH="0" baseline="0" noProof="0" dirty="0">
              <a:ln w="0"/>
              <a:solidFill>
                <a:prstClr val="white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LnTx/>
              <a:uFillTx/>
              <a:latin typeface="Century Gothic" panose="020B0502020202020204"/>
              <a:ea typeface="+mn-ea"/>
              <a:cs typeface="+mn-cs"/>
            </a:endParaRPr>
          </a:p>
          <a:p>
            <a:pPr marL="285750" marR="0" lvl="0" indent="-285750" algn="justLow" defTabSz="914400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99CB38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 w="0"/>
                <a:solidFill>
                  <a:prstClr val="white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Change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annotations file format to COCO file format.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37669A-3FCE-9E57-5A93-06090896FF9E}"/>
              </a:ext>
            </a:extLst>
          </p:cNvPr>
          <p:cNvSpPr txBox="1"/>
          <p:nvPr/>
        </p:nvSpPr>
        <p:spPr>
          <a:xfrm>
            <a:off x="7389812" y="4876800"/>
            <a:ext cx="3778199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 algn="just">
              <a:defRPr/>
            </a:pPr>
            <a:r>
              <a:rPr kumimoji="0" lang="en-US" sz="1600" b="1" i="0" u="none" strike="noStrike" kern="1200" cap="none" spc="0" normalizeH="0" baseline="0" noProof="0" dirty="0">
                <a:ln w="9525">
                  <a:noFill/>
                  <a:prstDash val="solid"/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We divided </a:t>
            </a:r>
            <a:r>
              <a:rPr lang="en-US" sz="1600" b="1" dirty="0">
                <a:ln w="9525">
                  <a:noFill/>
                  <a:prstDash val="solid"/>
                </a:ln>
                <a:solidFill>
                  <a:schemeClr val="accent5">
                    <a:lumMod val="40000"/>
                    <a:lumOff val="60000"/>
                  </a:schemeClr>
                </a:solidFill>
                <a:latin typeface="Century Gothic" panose="020B0502020202020204"/>
              </a:rPr>
              <a:t>annotations file </a:t>
            </a:r>
            <a:r>
              <a:rPr lang="en-US" sz="1600" b="1" dirty="0">
                <a:ln w="9525">
                  <a:noFill/>
                  <a:prstDash val="solid"/>
                </a:ln>
                <a:solidFill>
                  <a:schemeClr val="bg1"/>
                </a:solidFill>
                <a:latin typeface="Century Gothic" panose="020B0502020202020204"/>
              </a:rPr>
              <a:t>train_solution_bounding_boxes (1).csv </a:t>
            </a:r>
            <a:r>
              <a:rPr lang="en-US" sz="1600" b="1" dirty="0">
                <a:ln w="9525">
                  <a:noFill/>
                  <a:prstDash val="solid"/>
                </a:ln>
                <a:solidFill>
                  <a:schemeClr val="accent5">
                    <a:lumMod val="40000"/>
                    <a:lumOff val="60000"/>
                  </a:schemeClr>
                </a:solidFill>
                <a:latin typeface="Century Gothic" panose="020B0502020202020204"/>
              </a:rPr>
              <a:t>in</a:t>
            </a:r>
            <a:r>
              <a:rPr kumimoji="0" lang="en-US" sz="1600" b="1" i="0" u="none" strike="noStrike" kern="1200" cap="none" spc="0" normalizeH="0" baseline="0" noProof="0" dirty="0">
                <a:ln w="9525">
                  <a:noFill/>
                  <a:prstDash val="solid"/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to </a:t>
            </a:r>
            <a:r>
              <a:rPr lang="en-US" sz="1600" b="1" dirty="0">
                <a:ln w="9525">
                  <a:noFill/>
                  <a:prstDash val="solid"/>
                </a:ln>
                <a:solidFill>
                  <a:schemeClr val="accent5">
                    <a:lumMod val="40000"/>
                    <a:lumOff val="60000"/>
                  </a:schemeClr>
                </a:solidFill>
                <a:latin typeface="Century Gothic" panose="020B0502020202020204"/>
              </a:rPr>
              <a:t>train-validation subsets with</a:t>
            </a:r>
            <a:r>
              <a:rPr kumimoji="0" lang="en-US" sz="1600" b="1" i="0" u="none" strike="noStrike" kern="1200" cap="none" spc="0" normalizeH="0" noProof="0" dirty="0">
                <a:ln w="9525">
                  <a:noFill/>
                  <a:prstDash val="solid"/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95:5 % ratio,</a:t>
            </a:r>
            <a:r>
              <a:rPr kumimoji="0" lang="en-US" sz="1600" b="1" i="0" u="none" strike="noStrike" kern="1200" cap="none" spc="0" normalizeH="0" baseline="0" noProof="0" dirty="0">
                <a:ln w="9525">
                  <a:noFill/>
                  <a:prstDash val="solid"/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then converted them</a:t>
            </a:r>
            <a:r>
              <a:rPr kumimoji="0" lang="en-US" sz="1600" b="1" i="0" u="none" strike="noStrike" kern="1200" cap="none" spc="0" normalizeH="0" noProof="0" dirty="0">
                <a:ln w="9525">
                  <a:noFill/>
                  <a:prstDash val="solid"/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to COCO json files with only one Category which is </a:t>
            </a:r>
            <a:r>
              <a:rPr kumimoji="0" lang="en-US" sz="1600" b="1" i="0" u="none" strike="noStrike" kern="1200" cap="none" spc="0" normalizeH="0" noProof="0" dirty="0">
                <a:ln w="9525">
                  <a:noFill/>
                  <a:prstDash val="solid"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Car</a:t>
            </a:r>
            <a:r>
              <a:rPr kumimoji="0" lang="en-US" sz="1600" b="1" i="0" u="none" strike="noStrike" kern="1200" cap="none" spc="0" normalizeH="0" baseline="0" noProof="0" dirty="0">
                <a:ln w="9525">
                  <a:noFill/>
                  <a:prstDash val="solid"/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.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accent5">
                  <a:lumMod val="40000"/>
                  <a:lumOff val="60000"/>
                </a:schemeClr>
              </a:solidFill>
              <a:effectLst/>
              <a:uLnTx/>
              <a:uFillTx/>
              <a:latin typeface="Tenorite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26313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4AB84835-D4D9-9B24-904E-18DF4E01595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32" b="5085"/>
          <a:stretch/>
        </p:blipFill>
        <p:spPr>
          <a:xfrm>
            <a:off x="381000" y="2895600"/>
            <a:ext cx="5713412" cy="17752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BCAFA9F-D70B-4C37-5B81-B37350B6487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5" b="2324"/>
          <a:stretch/>
        </p:blipFill>
        <p:spPr>
          <a:xfrm>
            <a:off x="381000" y="457200"/>
            <a:ext cx="5713412" cy="2438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1319AEF-31F7-F904-95A5-95FB59F72FF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552"/>
          <a:stretch/>
        </p:blipFill>
        <p:spPr>
          <a:xfrm>
            <a:off x="6320000" y="4673600"/>
            <a:ext cx="5705368" cy="19741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68F38EE-BBBE-226D-C7E2-58DB4B0202A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4670889"/>
            <a:ext cx="5713412" cy="1981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1C0C82F-8D6E-88C5-F443-88252A1AE17F}"/>
              </a:ext>
            </a:extLst>
          </p:cNvPr>
          <p:cNvSpPr txBox="1"/>
          <p:nvPr/>
        </p:nvSpPr>
        <p:spPr>
          <a:xfrm>
            <a:off x="2741612" y="5754469"/>
            <a:ext cx="3886200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 w="0"/>
                <a:solidFill>
                  <a:srgbClr val="99CB38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Code on Colaboratory Notebook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AC5D6EDA-45D1-4D74-AFAD-FA03F1E31EC9}"/>
              </a:ext>
            </a:extLst>
          </p:cNvPr>
          <p:cNvSpPr/>
          <p:nvPr/>
        </p:nvSpPr>
        <p:spPr>
          <a:xfrm>
            <a:off x="5561012" y="6400800"/>
            <a:ext cx="1066800" cy="369332"/>
          </a:xfrm>
          <a:prstGeom prst="rightArrow">
            <a:avLst/>
          </a:prstGeom>
          <a:solidFill>
            <a:schemeClr val="accent6"/>
          </a:solidFill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8276E52A-5D0A-73DD-750E-B455298F11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627812" y="688537"/>
            <a:ext cx="5224219" cy="1219200"/>
          </a:xfrm>
        </p:spPr>
        <p:txBody>
          <a:bodyPr/>
          <a:lstStyle/>
          <a:p>
            <a:pPr algn="just"/>
            <a:r>
              <a:rPr lang="en-US" sz="1800" dirty="0"/>
              <a:t>We had to add more fields to the csv file in order to convert it to json format such as </a:t>
            </a:r>
            <a:r>
              <a:rPr lang="en-US" sz="1800" b="1" dirty="0">
                <a:solidFill>
                  <a:srgbClr val="92D050"/>
                </a:solidFill>
              </a:rPr>
              <a:t>fileid</a:t>
            </a:r>
            <a:r>
              <a:rPr lang="en-US" sz="1800" dirty="0"/>
              <a:t>, </a:t>
            </a:r>
            <a:r>
              <a:rPr lang="en-US" sz="1800" b="1" dirty="0">
                <a:solidFill>
                  <a:srgbClr val="92D050"/>
                </a:solidFill>
              </a:rPr>
              <a:t>annid</a:t>
            </a:r>
            <a:r>
              <a:rPr lang="en-US" sz="1800" dirty="0"/>
              <a:t> and </a:t>
            </a:r>
            <a:r>
              <a:rPr lang="en-US" sz="1800" b="1" dirty="0">
                <a:solidFill>
                  <a:srgbClr val="92D050"/>
                </a:solidFill>
              </a:rPr>
              <a:t>categoryid</a:t>
            </a:r>
            <a:r>
              <a:rPr lang="en-US" sz="1800" dirty="0"/>
              <a:t>.</a:t>
            </a:r>
          </a:p>
          <a:p>
            <a:endParaRPr lang="en-US" dirty="0"/>
          </a:p>
        </p:txBody>
      </p:sp>
      <p:pic>
        <p:nvPicPr>
          <p:cNvPr id="16" name="Picture 1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F814B3CF-54C4-AF88-7427-A775225E69B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588" r="32734"/>
          <a:stretch/>
        </p:blipFill>
        <p:spPr>
          <a:xfrm>
            <a:off x="6696183" y="1763541"/>
            <a:ext cx="5189428" cy="2444655"/>
          </a:xfrm>
          <a:prstGeom prst="rect">
            <a:avLst/>
          </a:prstGeom>
        </p:spPr>
      </p:pic>
      <p:sp>
        <p:nvSpPr>
          <p:cNvPr id="17" name="Arrow: Right 16">
            <a:extLst>
              <a:ext uri="{FF2B5EF4-FFF2-40B4-BE49-F238E27FC236}">
                <a16:creationId xmlns:a16="http://schemas.microsoft.com/office/drawing/2014/main" id="{7A362808-6228-0ECD-EE8A-B5A28F4AC4FC}"/>
              </a:ext>
            </a:extLst>
          </p:cNvPr>
          <p:cNvSpPr/>
          <p:nvPr/>
        </p:nvSpPr>
        <p:spPr>
          <a:xfrm rot="10298852">
            <a:off x="5390692" y="3844805"/>
            <a:ext cx="1543493" cy="369332"/>
          </a:xfrm>
          <a:prstGeom prst="rightArrow">
            <a:avLst/>
          </a:prstGeom>
          <a:solidFill>
            <a:schemeClr val="accent6"/>
          </a:solidFill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988A81F-01F4-5D37-0F23-896039AFA4BE}"/>
              </a:ext>
            </a:extLst>
          </p:cNvPr>
          <p:cNvSpPr txBox="1"/>
          <p:nvPr/>
        </p:nvSpPr>
        <p:spPr>
          <a:xfrm>
            <a:off x="8988424" y="5754469"/>
            <a:ext cx="3340156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 w="0"/>
                <a:solidFill>
                  <a:srgbClr val="99CB38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Save json files to current runtime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C9E7734-40B7-8DE5-65D4-E233440322B7}"/>
              </a:ext>
            </a:extLst>
          </p:cNvPr>
          <p:cNvSpPr txBox="1"/>
          <p:nvPr/>
        </p:nvSpPr>
        <p:spPr>
          <a:xfrm>
            <a:off x="9744102" y="3698865"/>
            <a:ext cx="182880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 w="0"/>
                <a:solidFill>
                  <a:srgbClr val="99CB38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Original csv</a:t>
            </a:r>
          </a:p>
        </p:txBody>
      </p:sp>
    </p:spTree>
    <p:extLst>
      <p:ext uri="{BB962C8B-B14F-4D97-AF65-F5344CB8AC3E}">
        <p14:creationId xmlns:p14="http://schemas.microsoft.com/office/powerpoint/2010/main" val="2625913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Our Project </a:t>
            </a:r>
            <a:br>
              <a:rPr lang="en-US" dirty="0"/>
            </a:br>
            <a:r>
              <a:rPr lang="en-US" sz="2000" dirty="0">
                <a:solidFill>
                  <a:schemeClr val="accent1"/>
                </a:solidFill>
              </a:rPr>
              <a:t>Step-by-Step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827212" y="2057400"/>
            <a:ext cx="9134391" cy="4114801"/>
          </a:xfrm>
        </p:spPr>
        <p:txBody>
          <a:bodyPr numCol="1">
            <a:normAutofit/>
          </a:bodyPr>
          <a:lstStyle/>
          <a:p>
            <a:pPr algn="just"/>
            <a:r>
              <a:rPr lang="en-US" sz="1800" u="sng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Step</a:t>
            </a:r>
            <a:r>
              <a:rPr lang="en-US" sz="1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</a:t>
            </a:r>
            <a:r>
              <a:rPr lang="en-US" sz="18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: </a:t>
            </a:r>
            <a:r>
              <a:rPr lang="en-US" sz="1800" dirty="0">
                <a:ln w="0"/>
              </a:rPr>
              <a:t>I</a:t>
            </a:r>
            <a:r>
              <a:rPr lang="en-US" sz="1800" dirty="0"/>
              <a:t>mport dataset from Kaggle into Google Drive.</a:t>
            </a:r>
            <a:endParaRPr lang="en-US" sz="1800" dirty="0">
              <a:solidFill>
                <a:prstClr val="white"/>
              </a:solidFill>
              <a:latin typeface="Century Gothic" panose="020B0502020202020204"/>
            </a:endParaRPr>
          </a:p>
          <a:p>
            <a:pPr algn="just">
              <a:buClr>
                <a:srgbClr val="99CB38"/>
              </a:buClr>
              <a:defRPr/>
            </a:pPr>
            <a:r>
              <a:rPr kumimoji="0" lang="en-US" sz="1800" b="0" i="0" u="sng" strike="noStrike" kern="1200" cap="none" spc="0" normalizeH="0" baseline="0" noProof="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Step</a:t>
            </a:r>
            <a:r>
              <a:rPr kumimoji="0" lang="en-US" sz="1800" b="0" i="0" u="none" strike="noStrike" kern="1200" cap="none" spc="0" normalizeH="0" baseline="0" noProof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2</a:t>
            </a:r>
            <a:r>
              <a:rPr kumimoji="0" lang="en-US" sz="1800" b="0" i="0" u="none" strike="noStrike" kern="1200" cap="none" spc="0" normalizeH="0" baseline="0" noProof="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:</a:t>
            </a:r>
            <a:r>
              <a:rPr lang="en-US" sz="1800" dirty="0"/>
              <a:t> Split annotations into train-validation sub _ sets.</a:t>
            </a:r>
            <a:r>
              <a:rPr lang="en-US" sz="1800" dirty="0">
                <a:ln w="0"/>
                <a:solidFill>
                  <a:prstClr val="white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endParaRPr lang="en-US" sz="1800" dirty="0"/>
          </a:p>
          <a:p>
            <a:pPr algn="just">
              <a:buClr>
                <a:srgbClr val="99CB38"/>
              </a:buClr>
              <a:defRPr/>
            </a:pPr>
            <a:r>
              <a:rPr kumimoji="0" lang="en-US" sz="1800" b="0" i="0" u="sng" strike="noStrike" kern="1200" cap="none" spc="0" normalizeH="0" baseline="0" noProof="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Step</a:t>
            </a:r>
            <a:r>
              <a:rPr kumimoji="0" lang="en-US" sz="1800" b="0" i="0" u="none" strike="noStrike" kern="1200" cap="none" spc="0" normalizeH="0" baseline="0" noProof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3</a:t>
            </a:r>
            <a:r>
              <a:rPr kumimoji="0" lang="en-US" sz="1800" b="0" i="0" u="none" strike="noStrike" kern="1200" cap="none" spc="0" normalizeH="0" baseline="0" noProof="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:</a:t>
            </a:r>
            <a:r>
              <a:rPr kumimoji="0" lang="en-US" sz="2400" b="0" i="0" u="none" strike="noStrike" kern="1200" cap="none" spc="0" normalizeH="0" baseline="0" noProof="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 </a:t>
            </a:r>
            <a:r>
              <a:rPr lang="en-US" sz="1800" dirty="0">
                <a:ln w="0"/>
                <a:solidFill>
                  <a:prstClr val="white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Change</a:t>
            </a:r>
            <a:r>
              <a:rPr lang="en-US" sz="1800" dirty="0"/>
              <a:t> annotations file format to COCO file format.</a:t>
            </a:r>
          </a:p>
          <a:p>
            <a:pPr algn="just">
              <a:buClr>
                <a:srgbClr val="99CB38"/>
              </a:buClr>
              <a:defRPr/>
            </a:pPr>
            <a:r>
              <a:rPr lang="en-US" sz="1800" u="sng" dirty="0"/>
              <a:t>Step</a:t>
            </a:r>
            <a:r>
              <a:rPr lang="en-US" sz="1800" dirty="0">
                <a:solidFill>
                  <a:schemeClr val="accent1"/>
                </a:solidFill>
              </a:rPr>
              <a:t>4</a:t>
            </a:r>
            <a:r>
              <a:rPr lang="en-US" sz="1800" dirty="0"/>
              <a:t>: Clone DETR Repository from GitHub.</a:t>
            </a:r>
          </a:p>
          <a:p>
            <a:pPr algn="just">
              <a:buClr>
                <a:srgbClr val="99CB38"/>
              </a:buClr>
              <a:defRPr/>
            </a:pPr>
            <a:r>
              <a:rPr lang="en-US" sz="1800" u="sng" dirty="0"/>
              <a:t>Step</a:t>
            </a:r>
            <a:r>
              <a:rPr lang="en-US" sz="1800" dirty="0">
                <a:solidFill>
                  <a:schemeClr val="accent1"/>
                </a:solidFill>
              </a:rPr>
              <a:t>5</a:t>
            </a:r>
            <a:r>
              <a:rPr lang="en-US" sz="1800" dirty="0"/>
              <a:t>: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Load training data into DETR with desired format.</a:t>
            </a:r>
            <a:r>
              <a:rPr lang="en-US" sz="1800" dirty="0"/>
              <a:t> </a:t>
            </a:r>
          </a:p>
          <a:p>
            <a:pPr algn="just">
              <a:buClr>
                <a:srgbClr val="99CB38"/>
              </a:buClr>
              <a:defRPr/>
            </a:pPr>
            <a:r>
              <a:rPr kumimoji="0" lang="en-US" sz="18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Step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6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: </a:t>
            </a:r>
            <a:r>
              <a:rPr lang="en-US" sz="1800" dirty="0"/>
              <a:t>Load DETR model with backbone ResNet50 pre-trained weights.</a:t>
            </a:r>
          </a:p>
          <a:p>
            <a:pPr algn="just">
              <a:buClr>
                <a:srgbClr val="99CB38"/>
              </a:buClr>
              <a:defRPr/>
            </a:pPr>
            <a:r>
              <a:rPr kumimoji="0" lang="en-US" sz="18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Step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7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: Train DETR and save model checkpoints.</a:t>
            </a:r>
          </a:p>
          <a:p>
            <a:pPr algn="just">
              <a:buClr>
                <a:srgbClr val="99CB38"/>
              </a:buClr>
              <a:defRPr/>
            </a:pPr>
            <a:r>
              <a:rPr kumimoji="0" lang="en-US" sz="18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Step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8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: Evaluate and test custom trained model on testing data.</a:t>
            </a:r>
          </a:p>
          <a:p>
            <a:pPr algn="just">
              <a:buClr>
                <a:srgbClr val="99CB38"/>
              </a:buClr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3" name="Section Zoom 2">
                <a:extLst>
                  <a:ext uri="{FF2B5EF4-FFF2-40B4-BE49-F238E27FC236}">
                    <a16:creationId xmlns:a16="http://schemas.microsoft.com/office/drawing/2014/main" id="{7982FFCE-F864-69A7-E68D-BA6FFE92AF5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66805541"/>
                  </p:ext>
                </p:extLst>
              </p:nvPr>
            </p:nvGraphicFramePr>
            <p:xfrm>
              <a:off x="8302752" y="667512"/>
              <a:ext cx="3047206" cy="1714500"/>
            </p:xfrm>
            <a:graphic>
              <a:graphicData uri="http://schemas.microsoft.com/office/powerpoint/2016/sectionzoom">
                <psez:sectionZm>
                  <psez:sectionZmObj sectionId="{7C9FE696-9C6A-4ACE-A744-AEA29FB515A5}">
                    <psez:zmPr id="{49392C82-AE0E-42F2-843B-D5439403198A}" returnToParent="0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7206" cy="1714500"/>
                        </a:xfrm>
                        <a:prstGeom prst="roundRect">
                          <a:avLst>
                            <a:gd name="adj" fmla="val 8594"/>
                          </a:avLst>
                        </a:prstGeom>
                        <a:noFill/>
                        <a:ln w="3175">
                          <a:solidFill>
                            <a:prstClr val="ltGray"/>
                          </a:solidFill>
                        </a:ln>
                        <a:effectLst>
                          <a:reflection blurRad="12700" stA="38000" endPos="28000" dist="5000" dir="5400000" sy="-100000" algn="bl" rotWithShape="0"/>
                        </a:effectLst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3" name="Section Zoom 2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7982FFCE-F864-69A7-E68D-BA6FFE92AF5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302752" y="667512"/>
                <a:ext cx="3047206" cy="1714500"/>
              </a:xfrm>
              <a:prstGeom prst="roundRect">
                <a:avLst>
                  <a:gd name="adj" fmla="val 8594"/>
                </a:avLst>
              </a:prstGeom>
              <a:noFill/>
              <a:ln w="3175">
                <a:solidFill>
                  <a:prstClr val="ltGray"/>
                </a:solidFill>
              </a:ln>
              <a:effectLst>
                <a:reflection blurRad="12700" stA="38000" endPos="28000" dist="5000" dir="5400000" sy="-100000" algn="bl" rotWithShape="0"/>
              </a:effectLst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3567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900"/>
                            </p:stCondLst>
                            <p:childTnLst>
                              <p:par>
                                <p:cTn id="8" presetID="15" presetClass="emph" presetSubtype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9" dur="indefinite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1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Blue atom design template">
  <a:themeElements>
    <a:clrScheme name="Green Yellow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Century Gothic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dirty="0"/>
        </a:defPPr>
      </a:lstStyle>
      <a:style>
        <a:lnRef idx="3">
          <a:schemeClr val="lt1"/>
        </a:lnRef>
        <a:fillRef idx="1">
          <a:schemeClr val="accent5"/>
        </a:fillRef>
        <a:effectRef idx="1">
          <a:schemeClr val="accent5"/>
        </a:effectRef>
        <a:fontRef idx="minor">
          <a:schemeClr val="lt1"/>
        </a:fontRef>
      </a:style>
    </a:spDef>
    <a:lnDef>
      <a:spPr>
        <a:ln>
          <a:solidFill>
            <a:schemeClr val="accent5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>
          <a:solidFill>
            <a:schemeClr val="bg2"/>
          </a:solidFill>
        </a:ln>
      </a:spPr>
      <a:bodyPr wrap="square" rtlCol="0" anchor="ctr" anchorCtr="1">
        <a:spAutoFit/>
      </a:bodyPr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Blue atom design slides.potx" id="{20958743-FA80-43E5-9586-B48EF2BE42B5}" vid="{6B9132C0-2E4C-4DF6-B21A-C2322474BD21}"/>
    </a:ext>
  </a:extLst>
</a:theme>
</file>

<file path=ppt/theme/theme2.xml><?xml version="1.0" encoding="utf-8"?>
<a:theme xmlns:a="http://schemas.openxmlformats.org/drawingml/2006/main" name="Office Theme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inimalist Presentation_tm67328976_Win32_LW_SL_v3" id="{B5A5B451-F186-4F05-917D-430247B33515}" vid="{C0610F80-F57F-4E6B-A096-3AEBDD5FC546}"/>
    </a:ext>
  </a:extLst>
</a:theme>
</file>

<file path=ppt/theme/theme3.xml><?xml version="1.0" encoding="utf-8"?>
<a:theme xmlns:a="http://schemas.openxmlformats.org/drawingml/2006/main" name="Office Theme">
  <a:themeElements>
    <a:clrScheme name="Green Yellow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Century Gothic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Green Yellow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Century Gothic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A3F7D94069FF64A86F7DFF56D60E3BE" ma:contentTypeVersion="6" ma:contentTypeDescription="Create a new document." ma:contentTypeScope="" ma:versionID="c32302c77d4085ecf495bdddb7f5e889">
  <xsd:schema xmlns:xsd="http://www.w3.org/2001/XMLSchema" xmlns:xs="http://www.w3.org/2001/XMLSchema" xmlns:p="http://schemas.microsoft.com/office/2006/metadata/properties" xmlns:ns2="a4f35948-e619-41b3-aa29-22878b09cfd2" xmlns:ns3="40262f94-9f35-4ac3-9a90-690165a166b7" targetNamespace="http://schemas.microsoft.com/office/2006/metadata/properties" ma:root="true" ma:fieldsID="4ab5ae46be95f9d0be6107e8200be7a2" ns2:_="" ns3:_="">
    <xsd:import namespace="a4f35948-e619-41b3-aa29-22878b09cfd2"/>
    <xsd:import namespace="40262f94-9f35-4ac3-9a90-690165a166b7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VSO_x0020_item_x0020_id" minOccurs="0"/>
                <xsd:element ref="ns3:Item_x0020_Details" minOccurs="0"/>
                <xsd:element ref="ns3:Template_x0020_details" minOccurs="0"/>
                <xsd:element ref="ns3:Assetid_x0020_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4f35948-e619-41b3-aa29-22878b09cfd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0262f94-9f35-4ac3-9a90-690165a166b7" elementFormDefault="qualified">
    <xsd:import namespace="http://schemas.microsoft.com/office/2006/documentManagement/types"/>
    <xsd:import namespace="http://schemas.microsoft.com/office/infopath/2007/PartnerControls"/>
    <xsd:element name="VSO_x0020_item_x0020_id" ma:index="10" nillable="true" ma:displayName="VSO item id" ma:description="Please add the bug number to refer to VSO items." ma:internalName="VSO_x0020_item_x0020_id">
      <xsd:simpleType>
        <xsd:restriction base="dms:Text">
          <xsd:maxLength value="255"/>
        </xsd:restriction>
      </xsd:simpleType>
    </xsd:element>
    <xsd:element name="Item_x0020_Details" ma:index="11" nillable="true" ma:displayName="Item Details" ma:internalName="Item_x0020_Details">
      <xsd:simpleType>
        <xsd:restriction base="dms:Note">
          <xsd:maxLength value="255"/>
        </xsd:restriction>
      </xsd:simpleType>
    </xsd:element>
    <xsd:element name="Template_x0020_details" ma:index="12" nillable="true" ma:displayName="Template details" ma:internalName="Template_x0020_details">
      <xsd:simpleType>
        <xsd:restriction base="dms:Text"/>
      </xsd:simpleType>
    </xsd:element>
    <xsd:element name="Assetid_x0020_" ma:index="13" nillable="true" ma:displayName="Assetid " ma:internalName="Assetid_x0020_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VSO_x0020_item_x0020_id xmlns="40262f94-9f35-4ac3-9a90-690165a166b7" xsi:nil="true"/>
    <Assetid_x0020_ xmlns="40262f94-9f35-4ac3-9a90-690165a166b7" xsi:nil="true"/>
    <Item_x0020_Details xmlns="40262f94-9f35-4ac3-9a90-690165a166b7" xsi:nil="true"/>
    <Template_x0020_details xmlns="40262f94-9f35-4ac3-9a90-690165a166b7" xsi:nil="true"/>
  </documentManagement>
</p:properties>
</file>

<file path=customXml/itemProps1.xml><?xml version="1.0" encoding="utf-8"?>
<ds:datastoreItem xmlns:ds="http://schemas.openxmlformats.org/officeDocument/2006/customXml" ds:itemID="{0875BD71-4A33-4FB7-88CA-777C4D9E6EE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1F78577-2839-4BFF-9EC7-673BD8FEBD8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4f35948-e619-41b3-aa29-22878b09cfd2"/>
    <ds:schemaRef ds:uri="40262f94-9f35-4ac3-9a90-690165a166b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049C11C-71DC-49B6-ACD8-27E3AE088D14}">
  <ds:schemaRefs>
    <ds:schemaRef ds:uri="http://schemas.microsoft.com/office/2006/metadata/properties"/>
    <ds:schemaRef ds:uri="http://schemas.microsoft.com/office/2006/documentManagement/types"/>
    <ds:schemaRef ds:uri="http://www.w3.org/XML/1998/namespace"/>
    <ds:schemaRef ds:uri="40262f94-9f35-4ac3-9a90-690165a166b7"/>
    <ds:schemaRef ds:uri="http://purl.org/dc/terms/"/>
    <ds:schemaRef ds:uri="http://purl.org/dc/dcmitype/"/>
    <ds:schemaRef ds:uri="http://purl.org/dc/elements/1.1/"/>
    <ds:schemaRef ds:uri="http://schemas.microsoft.com/office/infopath/2007/PartnerControls"/>
    <ds:schemaRef ds:uri="http://schemas.openxmlformats.org/package/2006/metadata/core-properties"/>
    <ds:schemaRef ds:uri="a4f35948-e619-41b3-aa29-22878b09cfd2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Blue atom design slides</Template>
  <TotalTime>1527</TotalTime>
  <Words>964</Words>
  <Application>Microsoft Office PowerPoint</Application>
  <PresentationFormat>Custom</PresentationFormat>
  <Paragraphs>89</Paragraphs>
  <Slides>18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Inter</vt:lpstr>
      <vt:lpstr>Arial</vt:lpstr>
      <vt:lpstr>Century Gothic</vt:lpstr>
      <vt:lpstr>Tenorite</vt:lpstr>
      <vt:lpstr>Blue atom design template</vt:lpstr>
      <vt:lpstr>Office Theme</vt:lpstr>
      <vt:lpstr>Car Object Detection With DETR</vt:lpstr>
      <vt:lpstr>Team Members</vt:lpstr>
      <vt:lpstr>Defining Our Project  Step-by-Step</vt:lpstr>
      <vt:lpstr>Step 1</vt:lpstr>
      <vt:lpstr>PowerPoint Presentation</vt:lpstr>
      <vt:lpstr>Defining Our Project  Step-by-Step</vt:lpstr>
      <vt:lpstr>Steps 2 &amp; 3</vt:lpstr>
      <vt:lpstr>PowerPoint Presentation</vt:lpstr>
      <vt:lpstr>Defining Our Project  Step-by-Step</vt:lpstr>
      <vt:lpstr>Steps 4 &amp; 5</vt:lpstr>
      <vt:lpstr>PowerPoint Presentation</vt:lpstr>
      <vt:lpstr>Defining Our Project  Step-by-Step</vt:lpstr>
      <vt:lpstr>Steps 6 &amp; 7</vt:lpstr>
      <vt:lpstr>PowerPoint Presentation</vt:lpstr>
      <vt:lpstr>Defining Our Project  Step-by-Step</vt:lpstr>
      <vt:lpstr>Step 8</vt:lpstr>
      <vt:lpstr>PowerPoint Presentation</vt:lpstr>
      <vt:lpstr>Thank   You 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Car Object Detection With DETR</dc:title>
  <dc:creator>Catherine Habib</dc:creator>
  <cp:lastModifiedBy>Catherine Habib</cp:lastModifiedBy>
  <cp:revision>52</cp:revision>
  <dcterms:created xsi:type="dcterms:W3CDTF">2023-04-30T20:00:38Z</dcterms:created>
  <dcterms:modified xsi:type="dcterms:W3CDTF">2023-05-03T13:58:53Z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Order">
    <vt:r8>74069000</vt:r8>
  </property>
  <property fmtid="{D5CDD505-2E9C-101B-9397-08002B2CF9AE}" pid="3" name="HiddenCategoryTags">
    <vt:lpwstr/>
  </property>
  <property fmtid="{D5CDD505-2E9C-101B-9397-08002B2CF9AE}" pid="4" name="InternalTags">
    <vt:lpwstr/>
  </property>
  <property fmtid="{D5CDD505-2E9C-101B-9397-08002B2CF9AE}" pid="5" name="CategoryTags">
    <vt:lpwstr/>
  </property>
  <property fmtid="{D5CDD505-2E9C-101B-9397-08002B2CF9AE}" pid="6" name="Applications">
    <vt:lpwstr/>
  </property>
  <property fmtid="{D5CDD505-2E9C-101B-9397-08002B2CF9AE}" pid="7" name="CampaignTags">
    <vt:lpwstr/>
  </property>
  <property fmtid="{D5CDD505-2E9C-101B-9397-08002B2CF9AE}" pid="8" name="ScenarioTags">
    <vt:lpwstr/>
  </property>
  <property fmtid="{D5CDD505-2E9C-101B-9397-08002B2CF9AE}" pid="9" name="ContentTypeId">
    <vt:lpwstr>0x010100AA3F7D94069FF64A86F7DFF56D60E3BE</vt:lpwstr>
  </property>
  <property fmtid="{D5CDD505-2E9C-101B-9397-08002B2CF9AE}" pid="10" name="FeatureTags">
    <vt:lpwstr/>
  </property>
  <property fmtid="{D5CDD505-2E9C-101B-9397-08002B2CF9AE}" pid="11" name="LocalizationTags">
    <vt:lpwstr/>
  </property>
</Properties>
</file>